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85" r:id="rId16"/>
    <p:sldId id="282" r:id="rId17"/>
    <p:sldId id="286" r:id="rId18"/>
    <p:sldId id="284" r:id="rId19"/>
    <p:sldId id="287" r:id="rId20"/>
    <p:sldId id="288" r:id="rId21"/>
    <p:sldId id="271" r:id="rId22"/>
    <p:sldId id="289" r:id="rId23"/>
    <p:sldId id="290" r:id="rId24"/>
    <p:sldId id="291" r:id="rId25"/>
    <p:sldId id="293" r:id="rId26"/>
    <p:sldId id="273" r:id="rId27"/>
    <p:sldId id="292" r:id="rId28"/>
    <p:sldId id="298" r:id="rId29"/>
    <p:sldId id="294" r:id="rId30"/>
    <p:sldId id="295" r:id="rId31"/>
    <p:sldId id="297" r:id="rId32"/>
    <p:sldId id="296" r:id="rId33"/>
    <p:sldId id="300" r:id="rId34"/>
    <p:sldId id="274" r:id="rId35"/>
    <p:sldId id="299" r:id="rId36"/>
    <p:sldId id="275" r:id="rId37"/>
    <p:sldId id="276" r:id="rId38"/>
    <p:sldId id="277" r:id="rId39"/>
    <p:sldId id="278" r:id="rId40"/>
    <p:sldId id="280" r:id="rId41"/>
  </p:sldIdLst>
  <p:sldSz cx="6858000" cy="5143500"/>
  <p:notesSz cx="6858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8">
          <p15:clr>
            <a:srgbClr val="A4A3A4"/>
          </p15:clr>
        </p15:guide>
        <p15:guide id="2" pos="2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7"/>
    <p:restoredTop sz="96353"/>
  </p:normalViewPr>
  <p:slideViewPr>
    <p:cSldViewPr>
      <p:cViewPr>
        <p:scale>
          <a:sx n="130" d="100"/>
          <a:sy n="130" d="100"/>
        </p:scale>
        <p:origin x="1288" y="64"/>
      </p:cViewPr>
      <p:guideLst>
        <p:guide orient="horz" pos="1618"/>
        <p:guide pos="21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notesMaster" Target="notesMasters/notesMaster1.xml" /><Relationship Id="rId47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handoutMaster" Target="handoutMasters/handoutMaster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71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71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2020-07-03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2971800" cy="25717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4885432"/>
            <a:ext cx="2971800" cy="25717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71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71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C119AA3-4FA4-424B-87D0-41D4A29E94D7}" type="datetime1">
              <a:rPr lang="ko-KR" altLang="en-US"/>
              <a:pPr lvl="0">
                <a:defRPr lang="ko-KR" altLang="en-US"/>
              </a:pPr>
              <a:t>2020-07-03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71713" y="642938"/>
            <a:ext cx="231457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2474913"/>
            <a:ext cx="5486400" cy="20256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2971800" cy="25717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4886325"/>
            <a:ext cx="2971800" cy="25717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4EAF064-1B51-481A-AE78-2518F589C09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2847" y="1488693"/>
            <a:ext cx="3972305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2880360"/>
            <a:ext cx="48006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  <a:defRPr lang="ko-KR" altLang="en-US"/>
            </a:pPr>
            <a:endParaRPr lang="ko-KR" b="0" spc="-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1A3D5110-9FE0-496F-B26A-071D02F2DE37}" type="datetime1">
              <a:rPr lang="en-US" altLang="ko-KR"/>
              <a:pPr lvl="0">
                <a:defRPr lang="ko-KR" altLang="en-US"/>
              </a:pPr>
              <a:t>7/3/2020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ko-KR"/>
              <a:pPr marL="25400">
                <a:lnSpc>
                  <a:spcPts val="1240"/>
                </a:lnSpc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  <a:defRPr lang="ko-KR" altLang="en-US"/>
            </a:pPr>
            <a:endParaRPr lang="ko-KR" b="0" spc="-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1A3D5110-9FE0-496F-B26A-071D02F2DE37}" type="datetime1">
              <a:rPr lang="en-US" altLang="ko-KR"/>
              <a:pPr lvl="0">
                <a:defRPr lang="ko-KR" altLang="en-US"/>
              </a:pPr>
              <a:t>7/3/2020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ko-KR"/>
              <a:pPr marL="25400">
                <a:lnSpc>
                  <a:spcPts val="1240"/>
                </a:lnSpc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1183005"/>
            <a:ext cx="298323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1183005"/>
            <a:ext cx="298323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  <a:defRPr lang="ko-KR" altLang="en-US"/>
            </a:pPr>
            <a:endParaRPr lang="ko-KR" b="0" spc="-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1A3D5110-9FE0-496F-B26A-071D02F2DE37}" type="datetime1">
              <a:rPr lang="en-US" altLang="ko-KR"/>
              <a:pPr lvl="0">
                <a:defRPr lang="ko-KR" altLang="en-US"/>
              </a:pPr>
              <a:t>7/3/2020</a:t>
            </a:fld>
            <a:endParaRPr lang="ko-KR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ko-KR"/>
              <a:pPr marL="25400">
                <a:lnSpc>
                  <a:spcPts val="1240"/>
                </a:lnSpc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  <a:defRPr lang="ko-KR" altLang="en-US"/>
            </a:pPr>
            <a:endParaRPr lang="ko-KR" b="0" spc="-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1A3D5110-9FE0-496F-B26A-071D02F2DE37}" type="datetime1">
              <a:rPr lang="en-US" altLang="ko-KR"/>
              <a:pPr lvl="0">
                <a:defRPr lang="ko-KR" altLang="en-US"/>
              </a:pPr>
              <a:t>7/3/2020</a:t>
            </a:fld>
            <a:endParaRPr lang="ko-KR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ko-KR"/>
              <a:pPr marL="25400">
                <a:lnSpc>
                  <a:spcPts val="1240"/>
                </a:lnSpc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  <a:defRPr lang="ko-KR" altLang="en-US"/>
            </a:pPr>
            <a:endParaRPr lang="ko-KR" b="0" spc="-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1A3D5110-9FE0-496F-B26A-071D02F2DE37}" type="datetime1">
              <a:rPr lang="en-US" altLang="ko-KR"/>
              <a:pPr lvl="0">
                <a:defRPr lang="ko-KR" altLang="en-US"/>
              </a:pPr>
              <a:t>7/3/2020</a:t>
            </a:fld>
            <a:endParaRPr lang="ko-KR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ko-KR"/>
              <a:pPr marL="25400">
                <a:lnSpc>
                  <a:spcPts val="1240"/>
                </a:lnSpc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0227" y="562355"/>
            <a:ext cx="6238875" cy="0"/>
          </a:xfrm>
          <a:custGeom>
            <a:avLst/>
            <a:gdLst/>
            <a:ahLst/>
            <a:cxnLst/>
            <a:rect l="l" t="t" r="r" b="b"/>
            <a:pathLst>
              <a:path w="6238875">
                <a:moveTo>
                  <a:pt x="623862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DFDFDF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7" name="bk object 17"/>
          <p:cNvSpPr/>
          <p:nvPr/>
        </p:nvSpPr>
        <p:spPr>
          <a:xfrm>
            <a:off x="3104388" y="4719828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4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4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8" name="bk object 18"/>
          <p:cNvSpPr/>
          <p:nvPr/>
        </p:nvSpPr>
        <p:spPr>
          <a:xfrm>
            <a:off x="3456432" y="4724400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3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3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9" name="bk object 19"/>
          <p:cNvSpPr/>
          <p:nvPr/>
        </p:nvSpPr>
        <p:spPr>
          <a:xfrm>
            <a:off x="3214116" y="4824984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0" y="38912"/>
                </a:moveTo>
                <a:lnTo>
                  <a:pt x="45719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20" name="bk object 20"/>
          <p:cNvSpPr/>
          <p:nvPr/>
        </p:nvSpPr>
        <p:spPr>
          <a:xfrm>
            <a:off x="3214116" y="4860035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0" y="0"/>
                </a:moveTo>
                <a:lnTo>
                  <a:pt x="45719" y="38087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21" name="bk object 21"/>
          <p:cNvSpPr/>
          <p:nvPr/>
        </p:nvSpPr>
        <p:spPr>
          <a:xfrm>
            <a:off x="3575303" y="4856988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45720" y="0"/>
                </a:moveTo>
                <a:lnTo>
                  <a:pt x="0" y="38912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22" name="bk object 22"/>
          <p:cNvSpPr/>
          <p:nvPr/>
        </p:nvSpPr>
        <p:spPr>
          <a:xfrm>
            <a:off x="3575303" y="482345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45720" y="38087"/>
                </a:move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23" name="bk object 23"/>
          <p:cNvSpPr/>
          <p:nvPr/>
        </p:nvSpPr>
        <p:spPr>
          <a:xfrm>
            <a:off x="6123432" y="170687"/>
            <a:ext cx="391667" cy="391667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8111" y="2440381"/>
            <a:ext cx="2541777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1183005"/>
            <a:ext cx="61722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0" y="0"/>
            <a:ext cx="5715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  <a:defRPr lang="ko-KR" altLang="en-US"/>
            </a:pPr>
            <a:endParaRPr lang="ko-KR" b="0" spc="-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4783455"/>
            <a:ext cx="157734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1A3D5110-9FE0-496F-B26A-071D02F2DE37}" type="datetime1">
              <a:rPr lang="en-US" altLang="ko-KR"/>
              <a:pPr lvl="0">
                <a:defRPr lang="ko-KR" altLang="en-US"/>
              </a:pPr>
              <a:t>7/3/2020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ko-KR"/>
              <a:pPr marL="25400">
                <a:lnSpc>
                  <a:spcPts val="1240"/>
                </a:lnSpc>
                <a:defRPr lang="ko-KR" altLang="en-US"/>
              </a:pPr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/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5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2.jpe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2.jpeg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6.jpeg" /><Relationship Id="rId4" Type="http://schemas.openxmlformats.org/officeDocument/2006/relationships/image" Target="../media/image15.jpe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7.jpeg" /><Relationship Id="rId4" Type="http://schemas.openxmlformats.org/officeDocument/2006/relationships/image" Target="../media/image16.jpeg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5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5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5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5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7.jpeg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04388" y="4719828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4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4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4" name="object 4"/>
          <p:cNvSpPr/>
          <p:nvPr/>
        </p:nvSpPr>
        <p:spPr>
          <a:xfrm>
            <a:off x="3456432" y="4724400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3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3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5" name="object 5"/>
          <p:cNvSpPr/>
          <p:nvPr/>
        </p:nvSpPr>
        <p:spPr>
          <a:xfrm>
            <a:off x="3214116" y="4824984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0" y="38912"/>
                </a:moveTo>
                <a:lnTo>
                  <a:pt x="45719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6" name="object 6"/>
          <p:cNvSpPr/>
          <p:nvPr/>
        </p:nvSpPr>
        <p:spPr>
          <a:xfrm>
            <a:off x="3214116" y="4860035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0" y="0"/>
                </a:moveTo>
                <a:lnTo>
                  <a:pt x="45719" y="38087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/>
          <p:nvPr/>
        </p:nvSpPr>
        <p:spPr>
          <a:xfrm>
            <a:off x="3575303" y="4856988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45720" y="0"/>
                </a:moveTo>
                <a:lnTo>
                  <a:pt x="0" y="38912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8" name="object 8"/>
          <p:cNvSpPr/>
          <p:nvPr/>
        </p:nvSpPr>
        <p:spPr>
          <a:xfrm>
            <a:off x="3575303" y="482345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45720" y="38087"/>
                </a:move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9" name="object 9"/>
          <p:cNvSpPr/>
          <p:nvPr/>
        </p:nvSpPr>
        <p:spPr>
          <a:xfrm>
            <a:off x="6128039" y="212158"/>
            <a:ext cx="382452" cy="308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0" name="object 10"/>
          <p:cNvSpPr/>
          <p:nvPr/>
        </p:nvSpPr>
        <p:spPr>
          <a:xfrm>
            <a:off x="225552" y="498348"/>
            <a:ext cx="6407150" cy="338455"/>
          </a:xfrm>
          <a:custGeom>
            <a:avLst/>
            <a:gdLst/>
            <a:ahLst/>
            <a:cxnLst/>
            <a:rect l="l" t="t" r="r" b="b"/>
            <a:pathLst>
              <a:path w="6407150" h="338455">
                <a:moveTo>
                  <a:pt x="0" y="338327"/>
                </a:moveTo>
                <a:lnTo>
                  <a:pt x="6406896" y="338327"/>
                </a:lnTo>
                <a:lnTo>
                  <a:pt x="6406896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xfrm>
            <a:off x="1442846" y="1004757"/>
            <a:ext cx="4119753" cy="1471743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04"/>
              </a:spcBef>
              <a:defRPr lang="ko-KR" altLang="en-US"/>
            </a:pPr>
            <a:r>
              <a:rPr lang="en-US" b="0" spc="-285"/>
              <a:t>LG AI </a:t>
            </a:r>
            <a:r>
              <a:rPr lang="ko-KR" altLang="en-US" b="0" spc="-285"/>
              <a:t>해커톤</a:t>
            </a:r>
            <a:r>
              <a:rPr lang="en-US" altLang="ko-KR" b="0" spc="-285"/>
              <a:t>:</a:t>
            </a:r>
            <a:br>
              <a:rPr lang="en-US" altLang="ko-KR" b="0" spc="-285"/>
            </a:br>
            <a:r>
              <a:rPr lang="ko-KR" altLang="en-US" b="0" spc="-285"/>
              <a:t>블록 장난감 제조 공정 최적화 </a:t>
            </a:r>
            <a:r>
              <a:rPr lang="en-US" altLang="ko-KR" b="0" spc="-285"/>
              <a:t>AI </a:t>
            </a:r>
            <a:r>
              <a:rPr lang="ko-KR" altLang="en-US" b="0" spc="-285"/>
              <a:t>경진대회</a:t>
            </a:r>
            <a:endParaRPr lang="ko-KR" b="0" spc="-285"/>
          </a:p>
        </p:txBody>
      </p:sp>
      <p:sp>
        <p:nvSpPr>
          <p:cNvPr id="12" name="object 12"/>
          <p:cNvSpPr txBox="1"/>
          <p:nvPr/>
        </p:nvSpPr>
        <p:spPr>
          <a:xfrm>
            <a:off x="2726888" y="3231515"/>
            <a:ext cx="1404578" cy="330835"/>
          </a:xfrm>
          <a:prstGeom prst="rect">
            <a:avLst/>
          </a:prstGeom>
        </p:spPr>
        <p:txBody>
          <a:bodyPr vert="horz" wrap="square" lIns="0" tIns="12700" rIns="0" bIns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en-US" altLang="ko-KR" sz="2000" b="0" spc="-135">
                <a:latin typeface="Dotum"/>
                <a:cs typeface="Dotum"/>
              </a:rPr>
              <a:t>Optimist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en-US" altLang="ko-KR" sz="2000" b="0" spc="-135">
                <a:latin typeface="Dotum"/>
                <a:cs typeface="Dotum"/>
              </a:rPr>
              <a:t>(</a:t>
            </a:r>
            <a:r>
              <a:rPr lang="ko-KR" altLang="en-US" sz="2000" b="0" spc="-135">
                <a:latin typeface="Dotum"/>
                <a:cs typeface="Dotum"/>
              </a:rPr>
              <a:t>최상혁</a:t>
            </a:r>
            <a:r>
              <a:rPr lang="en-US" altLang="ko-KR" sz="2000" b="0" spc="-135">
                <a:latin typeface="Dotum"/>
                <a:cs typeface="Dotum"/>
              </a:rPr>
              <a:t>)</a:t>
            </a:r>
            <a:endParaRPr lang="ko-KR" sz="2000">
              <a:latin typeface="Dotum"/>
              <a:cs typeface="Dotum"/>
            </a:endParaRPr>
          </a:p>
        </p:txBody>
      </p:sp>
      <p:sp>
        <p:nvSpPr>
          <p:cNvPr id="13" name="Holder 6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</a:t>
            </a:fld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12747"/>
            <a:ext cx="6858000" cy="37180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10</a:t>
            </a:fld>
            <a:endParaRPr lang="en-US"/>
          </a:p>
        </p:txBody>
      </p:sp>
      <p:sp>
        <p:nvSpPr>
          <p:cNvPr id="44" name="직사각형 43"/>
          <p:cNvSpPr/>
          <p:nvPr/>
        </p:nvSpPr>
        <p:spPr>
          <a:xfrm>
            <a:off x="215516" y="980728"/>
            <a:ext cx="2556283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11</a:t>
            </a:fld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87524" y="560904"/>
            <a:ext cx="3740832" cy="464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/>
              <a:t>over_prod (</a:t>
            </a:r>
            <a:r>
              <a:rPr lang="ko-KR" altLang="en-US"/>
              <a:t>예시)   </a:t>
            </a:r>
            <a:r>
              <a:rPr lang="ko-KR" altLang="en-US" sz="1400">
                <a:solidFill>
                  <a:srgbClr val="FF0000"/>
                </a:solidFill>
              </a:rPr>
              <a:t>※</a:t>
            </a:r>
            <a:r>
              <a:rPr lang="en-US" altLang="ko-KR" sz="1400">
                <a:solidFill>
                  <a:srgbClr val="FF0000"/>
                </a:solidFill>
              </a:rPr>
              <a:t> item</a:t>
            </a:r>
            <a:r>
              <a:rPr lang="ko-KR" altLang="en-US" sz="1400">
                <a:solidFill>
                  <a:srgbClr val="FF0000"/>
                </a:solidFill>
              </a:rPr>
              <a:t>은 </a:t>
            </a:r>
            <a:r>
              <a:rPr lang="en-US" altLang="ko-KR" sz="1400">
                <a:solidFill>
                  <a:srgbClr val="FF0000"/>
                </a:solidFill>
              </a:rPr>
              <a:t>1</a:t>
            </a:r>
            <a:r>
              <a:rPr lang="ko-KR" altLang="en-US" sz="1400">
                <a:solidFill>
                  <a:srgbClr val="FF0000"/>
                </a:solidFill>
              </a:rPr>
              <a:t>이라고 가정</a:t>
            </a:r>
            <a:endParaRPr lang="ko-KR" altLang="en-US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658103"/>
              </p:ext>
            </p:extLst>
          </p:nvPr>
        </p:nvGraphicFramePr>
        <p:xfrm>
          <a:off x="179512" y="1232756"/>
          <a:ext cx="5178265" cy="3200400"/>
        </p:xfrm>
        <a:graphic>
          <a:graphicData uri="http://schemas.openxmlformats.org/drawingml/2006/table">
            <a:tbl>
              <a:tblPr firstRow="1" bandRow="1"/>
              <a:tblGrid>
                <a:gridCol w="1036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87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BLK </a:t>
                      </a: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생산 (</a:t>
                      </a: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daily</a:t>
                      </a: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stock_BLK</a:t>
                      </a:r>
                    </a:p>
                  </a:txBody>
                  <a:tcPr>
                    <a:solidFill>
                      <a:schemeClr val="bg1">
                        <a:lumMod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order</a:t>
                      </a:r>
                    </a:p>
                  </a:txBody>
                  <a:tcPr>
                    <a:solidFill>
                      <a:schemeClr val="bg1">
                        <a:lumMod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차이</a:t>
                      </a:r>
                    </a:p>
                  </a:txBody>
                  <a:tcPr>
                    <a:solidFill>
                      <a:schemeClr val="bg1">
                        <a:lumMod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over_prod</a:t>
                      </a:r>
                    </a:p>
                  </a:txBody>
                  <a:tcPr>
                    <a:solidFill>
                      <a:schemeClr val="bg1">
                        <a:lumMod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80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+ 80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80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160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+ 160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8</a:t>
                      </a: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240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+ 140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140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200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+ 100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160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+ 40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10</a:t>
                      </a: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+ 60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+ 60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60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- 40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- 40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63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- 40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- 140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latin typeface="맑은 고딕"/>
                          <a:ea typeface="맑은 고딕"/>
                          <a:cs typeface="맑은 고딕"/>
                        </a:rPr>
                        <a:t>- 140</a:t>
                      </a:r>
                      <a:endParaRPr lang="ko-KR" altLang="en-US" sz="1200" b="1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311095" y="1700808"/>
            <a:ext cx="1601165" cy="269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200">
                <a:solidFill>
                  <a:srgbClr val="FF0000"/>
                </a:solidFill>
              </a:rPr>
              <a:t>&lt;- order</a:t>
            </a:r>
            <a:r>
              <a:rPr lang="ko-KR" altLang="en-US" sz="1200">
                <a:solidFill>
                  <a:srgbClr val="FF0000"/>
                </a:solidFill>
              </a:rPr>
              <a:t>가 0이기 때문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15399-4108-3B4E-8FB5-14E6A1348564}"/>
              </a:ext>
            </a:extLst>
          </p:cNvPr>
          <p:cNvSpPr txBox="1"/>
          <p:nvPr/>
        </p:nvSpPr>
        <p:spPr>
          <a:xfrm>
            <a:off x="5323650" y="1953069"/>
            <a:ext cx="1601165" cy="269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200">
                <a:solidFill>
                  <a:srgbClr val="FF0000"/>
                </a:solidFill>
              </a:rPr>
              <a:t>&lt;- order</a:t>
            </a:r>
            <a:r>
              <a:rPr lang="ko-KR" altLang="en-US" sz="1200">
                <a:solidFill>
                  <a:srgbClr val="FF0000"/>
                </a:solidFill>
              </a:rPr>
              <a:t>가 0이기 때문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33E40-F65C-EA4F-81C2-FA90092C50F1}"/>
              </a:ext>
            </a:extLst>
          </p:cNvPr>
          <p:cNvSpPr txBox="1"/>
          <p:nvPr/>
        </p:nvSpPr>
        <p:spPr>
          <a:xfrm>
            <a:off x="5311914" y="3058538"/>
            <a:ext cx="1601165" cy="269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200">
                <a:solidFill>
                  <a:srgbClr val="FF0000"/>
                </a:solidFill>
              </a:rPr>
              <a:t>&lt;- order</a:t>
            </a:r>
            <a:r>
              <a:rPr lang="ko-KR" altLang="en-US" sz="1200">
                <a:solidFill>
                  <a:srgbClr val="FF0000"/>
                </a:solidFill>
              </a:rPr>
              <a:t>가 0이기 때문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DC017-A6AE-774B-AD0C-FC75AB4F87A0}"/>
              </a:ext>
            </a:extLst>
          </p:cNvPr>
          <p:cNvSpPr txBox="1"/>
          <p:nvPr/>
        </p:nvSpPr>
        <p:spPr>
          <a:xfrm>
            <a:off x="5311094" y="3316896"/>
            <a:ext cx="1601165" cy="269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200">
                <a:solidFill>
                  <a:srgbClr val="FF0000"/>
                </a:solidFill>
              </a:rPr>
              <a:t>&lt;- order</a:t>
            </a:r>
            <a:r>
              <a:rPr lang="ko-KR" altLang="en-US" sz="1200">
                <a:solidFill>
                  <a:srgbClr val="FF0000"/>
                </a:solidFill>
              </a:rPr>
              <a:t>가 0이기 때문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6A0F-01D3-8C4F-9217-25CD67EB3B18}"/>
              </a:ext>
            </a:extLst>
          </p:cNvPr>
          <p:cNvSpPr txBox="1"/>
          <p:nvPr/>
        </p:nvSpPr>
        <p:spPr>
          <a:xfrm>
            <a:off x="5310274" y="3582204"/>
            <a:ext cx="1601165" cy="269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200">
                <a:solidFill>
                  <a:srgbClr val="FF0000"/>
                </a:solidFill>
              </a:rPr>
              <a:t>&lt;- order</a:t>
            </a:r>
            <a:r>
              <a:rPr lang="ko-KR" altLang="en-US" sz="1200">
                <a:solidFill>
                  <a:srgbClr val="FF0000"/>
                </a:solidFill>
              </a:rPr>
              <a:t>가 0이기 때문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12747"/>
            <a:ext cx="6858000" cy="37180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12</a:t>
            </a:fld>
            <a:endParaRPr lang="en-US"/>
          </a:p>
        </p:txBody>
      </p:sp>
      <p:sp>
        <p:nvSpPr>
          <p:cNvPr id="38" name="직사각형 37"/>
          <p:cNvSpPr/>
          <p:nvPr/>
        </p:nvSpPr>
        <p:spPr>
          <a:xfrm>
            <a:off x="212932" y="1372622"/>
            <a:ext cx="1485952" cy="1440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1" name="직사각형 40"/>
          <p:cNvSpPr/>
          <p:nvPr/>
        </p:nvSpPr>
        <p:spPr>
          <a:xfrm>
            <a:off x="647564" y="2816932"/>
            <a:ext cx="4392488" cy="14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2" name="직사각형 41"/>
          <p:cNvSpPr/>
          <p:nvPr/>
        </p:nvSpPr>
        <p:spPr>
          <a:xfrm>
            <a:off x="647564" y="3356992"/>
            <a:ext cx="4716524" cy="14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4" name="직사각형 43"/>
          <p:cNvSpPr/>
          <p:nvPr/>
        </p:nvSpPr>
        <p:spPr>
          <a:xfrm>
            <a:off x="215516" y="980728"/>
            <a:ext cx="2556283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30D121-951A-A846-A1AD-8B2DE57FBAE1}"/>
              </a:ext>
            </a:extLst>
          </p:cNvPr>
          <p:cNvSpPr/>
          <p:nvPr/>
        </p:nvSpPr>
        <p:spPr>
          <a:xfrm>
            <a:off x="431540" y="1623934"/>
            <a:ext cx="5160624" cy="4263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13</a:t>
            </a:fld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26348" y="620688"/>
            <a:ext cx="2259270" cy="824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/>
              <a:t>inout_mapping (</a:t>
            </a:r>
            <a:r>
              <a:rPr lang="ko-KR" altLang="en-US"/>
              <a:t>예시)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rgbClr val="FF0000"/>
                </a:solidFill>
              </a:rPr>
              <a:t>※ </a:t>
            </a:r>
            <a:r>
              <a:rPr lang="en-US" altLang="ko-KR" sz="1400">
                <a:solidFill>
                  <a:srgbClr val="FF0000"/>
                </a:solidFill>
              </a:rPr>
              <a:t>item</a:t>
            </a:r>
            <a:r>
              <a:rPr lang="ko-KR" altLang="en-US" sz="1400">
                <a:solidFill>
                  <a:srgbClr val="FF0000"/>
                </a:solidFill>
              </a:rPr>
              <a:t>은 </a:t>
            </a:r>
            <a:r>
              <a:rPr lang="en-US" altLang="ko-KR" sz="1400">
                <a:solidFill>
                  <a:srgbClr val="FF0000"/>
                </a:solidFill>
              </a:rPr>
              <a:t>1</a:t>
            </a:r>
            <a:r>
              <a:rPr lang="ko-KR" altLang="en-US" sz="1400">
                <a:solidFill>
                  <a:srgbClr val="FF0000"/>
                </a:solidFill>
              </a:rPr>
              <a:t>이라고 가정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1026348" y="1484784"/>
          <a:ext cx="2351584" cy="2895600"/>
        </p:xfrm>
        <a:graphic>
          <a:graphicData uri="http://schemas.openxmlformats.org/drawingml/2006/table">
            <a:tbl>
              <a:tblPr firstRow="1" bandRow="1"/>
              <a:tblGrid>
                <a:gridCol w="1175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849572" y="620688"/>
            <a:ext cx="1226483" cy="491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/>
              <a:t>inout_lines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3917992" y="1484784"/>
          <a:ext cx="1086055" cy="2901315"/>
        </p:xfrm>
        <a:graphic>
          <a:graphicData uri="http://schemas.openxmlformats.org/drawingml/2006/table">
            <a:tbl>
              <a:tblPr firstRow="1" bandRow="1"/>
              <a:tblGrid>
                <a:gridCol w="1086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352ED7-DB7F-EA4F-BF32-D68EC58651DC}"/>
              </a:ext>
            </a:extLst>
          </p:cNvPr>
          <p:cNvSpPr txBox="1"/>
          <p:nvPr/>
        </p:nvSpPr>
        <p:spPr>
          <a:xfrm>
            <a:off x="1097679" y="4365973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in time        out time</a:t>
            </a:r>
            <a:endParaRPr lang="ko-KR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14</a:t>
            </a:fld>
            <a:endParaRPr 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b="95691"/>
          <a:stretch/>
        </p:blipFill>
        <p:spPr>
          <a:xfrm>
            <a:off x="0" y="743924"/>
            <a:ext cx="6858000" cy="15752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827584" y="2492896"/>
            <a:ext cx="3240360" cy="288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B24F9-BE70-E74B-AF8E-F4874679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9"/>
          <a:stretch/>
        </p:blipFill>
        <p:spPr>
          <a:xfrm>
            <a:off x="0" y="1368187"/>
            <a:ext cx="6858000" cy="3145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CDCF0-A772-3F49-8C05-D2A31CD660A9}"/>
              </a:ext>
            </a:extLst>
          </p:cNvPr>
          <p:cNvSpPr txBox="1"/>
          <p:nvPr/>
        </p:nvSpPr>
        <p:spPr>
          <a:xfrm>
            <a:off x="218999" y="909060"/>
            <a:ext cx="2585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/>
              <a:t>For item in [1, 2, 3, 4]:</a:t>
            </a:r>
          </a:p>
          <a:p>
            <a:pPr algn="l"/>
            <a:r>
              <a:rPr lang="en-US" altLang="ko-KR" sz="1200"/>
              <a:t>    … inout_mapping …</a:t>
            </a:r>
            <a:endParaRPr lang="ko-KR" altLang="en-US" sz="1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4711AD-D7A7-AC4F-82E0-8A332816CEA3}"/>
              </a:ext>
            </a:extLst>
          </p:cNvPr>
          <p:cNvSpPr/>
          <p:nvPr/>
        </p:nvSpPr>
        <p:spPr>
          <a:xfrm>
            <a:off x="421641" y="1495336"/>
            <a:ext cx="5030259" cy="5139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0C9D8-38A8-1B4F-A97C-DAD9C8E347DD}"/>
              </a:ext>
            </a:extLst>
          </p:cNvPr>
          <p:cNvSpPr/>
          <p:nvPr/>
        </p:nvSpPr>
        <p:spPr>
          <a:xfrm>
            <a:off x="616839" y="2352257"/>
            <a:ext cx="6241162" cy="1575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524916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15</a:t>
            </a:fld>
            <a:endParaRPr 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b="95691"/>
          <a:stretch/>
        </p:blipFill>
        <p:spPr>
          <a:xfrm>
            <a:off x="0" y="743924"/>
            <a:ext cx="6858000" cy="15752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827584" y="2492896"/>
            <a:ext cx="3240360" cy="288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B24F9-BE70-E74B-AF8E-F4874679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9"/>
          <a:stretch/>
        </p:blipFill>
        <p:spPr>
          <a:xfrm>
            <a:off x="0" y="1368187"/>
            <a:ext cx="6858000" cy="3145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CDCF0-A772-3F49-8C05-D2A31CD660A9}"/>
              </a:ext>
            </a:extLst>
          </p:cNvPr>
          <p:cNvSpPr txBox="1"/>
          <p:nvPr/>
        </p:nvSpPr>
        <p:spPr>
          <a:xfrm>
            <a:off x="218999" y="909060"/>
            <a:ext cx="2585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/>
              <a:t>For item in [1, 2, 3, 4]:</a:t>
            </a:r>
          </a:p>
          <a:p>
            <a:pPr algn="l"/>
            <a:r>
              <a:rPr lang="en-US" altLang="ko-KR" sz="1200"/>
              <a:t>    … inout_mapping …</a:t>
            </a:r>
            <a:endParaRPr lang="ko-KR" altLang="en-US" sz="1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4711AD-D7A7-AC4F-82E0-8A332816CEA3}"/>
              </a:ext>
            </a:extLst>
          </p:cNvPr>
          <p:cNvSpPr/>
          <p:nvPr/>
        </p:nvSpPr>
        <p:spPr>
          <a:xfrm>
            <a:off x="421641" y="1495336"/>
            <a:ext cx="5030259" cy="5139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A0C9D8-38A8-1B4F-A97C-DAD9C8E347DD}"/>
              </a:ext>
            </a:extLst>
          </p:cNvPr>
          <p:cNvSpPr/>
          <p:nvPr/>
        </p:nvSpPr>
        <p:spPr>
          <a:xfrm>
            <a:off x="616839" y="2352257"/>
            <a:ext cx="6241162" cy="1575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42D26BCA-7C5D-5540-9510-68D8B36E3193}"/>
              </a:ext>
            </a:extLst>
          </p:cNvPr>
          <p:cNvSpPr/>
          <p:nvPr/>
        </p:nvSpPr>
        <p:spPr>
          <a:xfrm>
            <a:off x="2242135" y="1019197"/>
            <a:ext cx="1124372" cy="33207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1588"/>
              <a:gd name="adj6" fmla="val -1062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0, 1, … 90, 91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0909A427-57FC-CD42-A560-A723B4FB994F}"/>
              </a:ext>
            </a:extLst>
          </p:cNvPr>
          <p:cNvSpPr/>
          <p:nvPr/>
        </p:nvSpPr>
        <p:spPr>
          <a:xfrm>
            <a:off x="4382508" y="1114693"/>
            <a:ext cx="2475492" cy="10261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7693"/>
              <a:gd name="adj6" fmla="val -1195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만약 </a:t>
            </a:r>
            <a:r>
              <a:rPr lang="en-US" altLang="ko-KR" sz="1100">
                <a:solidFill>
                  <a:schemeClr val="tx1"/>
                </a:solidFill>
              </a:rPr>
              <a:t>date_idx</a:t>
            </a:r>
            <a:r>
              <a:rPr lang="ko-KR" altLang="en-US" sz="1100">
                <a:solidFill>
                  <a:schemeClr val="tx1"/>
                </a:solidFill>
              </a:rPr>
              <a:t>가 </a:t>
            </a:r>
            <a:r>
              <a:rPr lang="en-US" altLang="ko-KR" sz="1100">
                <a:solidFill>
                  <a:schemeClr val="tx1"/>
                </a:solidFill>
              </a:rPr>
              <a:t>90</a:t>
            </a:r>
            <a:r>
              <a:rPr lang="ko-KR" altLang="en-US" sz="1100">
                <a:solidFill>
                  <a:schemeClr val="tx1"/>
                </a:solidFill>
              </a:rPr>
              <a:t>이라면</a:t>
            </a:r>
            <a:endParaRPr lang="en-US" altLang="ko-KR" sz="1100">
              <a:solidFill>
                <a:schemeClr val="tx1"/>
              </a:solidFill>
            </a:endParaRPr>
          </a:p>
          <a:p>
            <a:pPr algn="ctr"/>
            <a:r>
              <a:rPr lang="en-US" altLang="ko-KR" sz="1100">
                <a:solidFill>
                  <a:schemeClr val="tx1"/>
                </a:solidFill>
              </a:rPr>
              <a:t>out_date_idx</a:t>
            </a:r>
            <a:r>
              <a:rPr lang="ko-KR" altLang="en-US" sz="1100">
                <a:solidFill>
                  <a:schemeClr val="tx1"/>
                </a:solidFill>
              </a:rPr>
              <a:t>는 </a:t>
            </a:r>
            <a:r>
              <a:rPr lang="en-US" altLang="ko-KR" sz="1100">
                <a:solidFill>
                  <a:schemeClr val="tx1"/>
                </a:solidFill>
              </a:rPr>
              <a:t>90,</a:t>
            </a:r>
            <a:r>
              <a:rPr lang="ko-KR" altLang="en-US" sz="1100">
                <a:solidFill>
                  <a:schemeClr val="tx1"/>
                </a:solidFill>
              </a:rPr>
              <a:t> </a:t>
            </a:r>
            <a:r>
              <a:rPr lang="en-US" altLang="ko-KR" sz="1100">
                <a:solidFill>
                  <a:schemeClr val="tx1"/>
                </a:solidFill>
              </a:rPr>
              <a:t>89,</a:t>
            </a:r>
            <a:r>
              <a:rPr lang="ko-KR" altLang="en-US" sz="1100">
                <a:solidFill>
                  <a:schemeClr val="tx1"/>
                </a:solidFill>
              </a:rPr>
              <a:t> </a:t>
            </a:r>
            <a:r>
              <a:rPr lang="en-US" altLang="ko-KR" sz="1100">
                <a:solidFill>
                  <a:schemeClr val="tx1"/>
                </a:solidFill>
              </a:rPr>
              <a:t>88</a:t>
            </a:r>
            <a:r>
              <a:rPr lang="ko-KR" altLang="en-US" sz="1100">
                <a:solidFill>
                  <a:schemeClr val="tx1"/>
                </a:solidFill>
              </a:rPr>
              <a:t> </a:t>
            </a:r>
            <a:r>
              <a:rPr lang="en-US" altLang="ko-KR" sz="1100">
                <a:solidFill>
                  <a:schemeClr val="tx1"/>
                </a:solidFill>
              </a:rPr>
              <a:t>…</a:t>
            </a:r>
          </a:p>
          <a:p>
            <a:pPr algn="ctr"/>
            <a:r>
              <a:rPr lang="ko-KR" altLang="en-US" sz="1100">
                <a:solidFill>
                  <a:schemeClr val="tx1"/>
                </a:solidFill>
              </a:rPr>
              <a:t>하루씩 미리 생산하는 개념</a:t>
            </a:r>
            <a:r>
              <a:rPr lang="en-US" altLang="ko-KR" sz="110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en-US" altLang="ko-KR" sz="1100">
                <a:solidFill>
                  <a:srgbClr val="0070C0"/>
                </a:solidFill>
              </a:rPr>
              <a:t>=&gt;</a:t>
            </a:r>
            <a:r>
              <a:rPr lang="ko-KR" altLang="en-US" sz="1100">
                <a:solidFill>
                  <a:srgbClr val="0070C0"/>
                </a:solidFill>
              </a:rPr>
              <a:t> </a:t>
            </a:r>
            <a:r>
              <a:rPr lang="en-US" altLang="ko-KR" sz="1100">
                <a:solidFill>
                  <a:srgbClr val="0070C0"/>
                </a:solidFill>
              </a:rPr>
              <a:t>Idx 90</a:t>
            </a:r>
            <a:r>
              <a:rPr lang="ko-KR" altLang="en-US" sz="1100">
                <a:solidFill>
                  <a:srgbClr val="0070C0"/>
                </a:solidFill>
              </a:rPr>
              <a:t>에 충분히 생산을 못 했으면 </a:t>
            </a:r>
            <a:r>
              <a:rPr lang="en-US" altLang="ko-KR" sz="1100">
                <a:solidFill>
                  <a:srgbClr val="0070C0"/>
                </a:solidFill>
              </a:rPr>
              <a:t>89</a:t>
            </a:r>
            <a:r>
              <a:rPr lang="ko-KR" altLang="en-US" sz="1100">
                <a:solidFill>
                  <a:srgbClr val="0070C0"/>
                </a:solidFill>
              </a:rPr>
              <a:t>에 보충 생산 </a:t>
            </a:r>
            <a:r>
              <a:rPr lang="en-US" altLang="ko-KR" sz="1100">
                <a:solidFill>
                  <a:srgbClr val="0070C0"/>
                </a:solidFill>
              </a:rPr>
              <a:t>…</a:t>
            </a:r>
            <a:r>
              <a:rPr lang="ko-KR" altLang="en-US" sz="1100">
                <a:solidFill>
                  <a:srgbClr val="0070C0"/>
                </a:solidFill>
              </a:rPr>
              <a:t> </a:t>
            </a:r>
            <a:r>
              <a:rPr lang="en-US" altLang="ko-KR" sz="1100">
                <a:solidFill>
                  <a:srgbClr val="0070C0"/>
                </a:solidFill>
              </a:rPr>
              <a:t>88</a:t>
            </a:r>
            <a:r>
              <a:rPr lang="ko-KR" altLang="en-US" sz="1100">
                <a:solidFill>
                  <a:srgbClr val="0070C0"/>
                </a:solidFill>
              </a:rPr>
              <a:t> </a:t>
            </a:r>
            <a:r>
              <a:rPr lang="en-US" altLang="ko-KR" sz="1100">
                <a:solidFill>
                  <a:srgbClr val="0070C0"/>
                </a:solidFill>
              </a:rPr>
              <a:t>…</a:t>
            </a:r>
            <a:r>
              <a:rPr lang="ko-KR" altLang="en-US" sz="1100">
                <a:solidFill>
                  <a:srgbClr val="0070C0"/>
                </a:solidFill>
              </a:rPr>
              <a:t> </a:t>
            </a:r>
            <a:r>
              <a:rPr lang="en-US" altLang="ko-KR" sz="1100">
                <a:solidFill>
                  <a:srgbClr val="0070C0"/>
                </a:solidFill>
              </a:rPr>
              <a:t>87</a:t>
            </a:r>
            <a:r>
              <a:rPr lang="ko-KR" altLang="en-US" sz="1100">
                <a:solidFill>
                  <a:srgbClr val="0070C0"/>
                </a:solidFill>
              </a:rPr>
              <a:t> </a:t>
            </a:r>
            <a:r>
              <a:rPr lang="en-US" altLang="ko-KR" sz="1100">
                <a:solidFill>
                  <a:srgbClr val="0070C0"/>
                </a:solidFill>
              </a:rPr>
              <a:t>…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348F1D-B2A8-F248-9365-4BBEFC46363C}"/>
              </a:ext>
            </a:extLst>
          </p:cNvPr>
          <p:cNvSpPr/>
          <p:nvPr/>
        </p:nvSpPr>
        <p:spPr>
          <a:xfrm>
            <a:off x="827584" y="3202013"/>
            <a:ext cx="5029357" cy="13257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3112EC-AE7D-6B46-BEF9-E3154504AA25}"/>
              </a:ext>
            </a:extLst>
          </p:cNvPr>
          <p:cNvSpPr/>
          <p:nvPr/>
        </p:nvSpPr>
        <p:spPr>
          <a:xfrm>
            <a:off x="4090970" y="4123963"/>
            <a:ext cx="2358216" cy="6013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0070C0"/>
                </a:solidFill>
              </a:rPr>
              <a:t>out_date_idx</a:t>
            </a:r>
            <a:r>
              <a:rPr lang="ko-KR" altLang="en-US" sz="1200">
                <a:solidFill>
                  <a:srgbClr val="0070C0"/>
                </a:solidFill>
              </a:rPr>
              <a:t>를 기준으로</a:t>
            </a:r>
            <a:r>
              <a:rPr lang="en-US" altLang="ko-KR" sz="1200">
                <a:solidFill>
                  <a:srgbClr val="0070C0"/>
                </a:solidFill>
              </a:rPr>
              <a:t> line A, B</a:t>
            </a:r>
            <a:r>
              <a:rPr lang="ko-KR" altLang="en-US" sz="1200">
                <a:solidFill>
                  <a:srgbClr val="0070C0"/>
                </a:solidFill>
              </a:rPr>
              <a:t> 각각의  </a:t>
            </a:r>
            <a:r>
              <a:rPr lang="en-US" altLang="ko-KR" sz="1200">
                <a:solidFill>
                  <a:srgbClr val="0070C0"/>
                </a:solidFill>
              </a:rPr>
              <a:t>target index</a:t>
            </a:r>
            <a:r>
              <a:rPr lang="ko-KR" altLang="en-US" sz="1200">
                <a:solidFill>
                  <a:srgbClr val="0070C0"/>
                </a:solidFill>
              </a:rPr>
              <a:t>를 구함</a:t>
            </a:r>
            <a:r>
              <a:rPr lang="en-US" altLang="ko-KR" sz="1200">
                <a:solidFill>
                  <a:srgbClr val="0070C0"/>
                </a:solidFill>
              </a:rPr>
              <a:t>.</a:t>
            </a:r>
            <a:endParaRPr lang="ko-KR" alt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62708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16</a:t>
            </a:fld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34858" y="636567"/>
            <a:ext cx="6997064" cy="796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/>
              <a:t>   </a:t>
            </a:r>
            <a:r>
              <a:rPr lang="en-US" altLang="ko-KR"/>
              <a:t>inout_mapping (</a:t>
            </a:r>
            <a:r>
              <a:rPr lang="ko-KR" altLang="en-US"/>
              <a:t>예시)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/>
              <a:t>※ </a:t>
            </a:r>
            <a:r>
              <a:rPr lang="en-US" altLang="ko-KR" sz="1400"/>
              <a:t>item</a:t>
            </a:r>
            <a:r>
              <a:rPr lang="ko-KR" altLang="en-US" sz="1400"/>
              <a:t>은 </a:t>
            </a:r>
            <a:r>
              <a:rPr lang="en-US" altLang="ko-KR" sz="1400"/>
              <a:t>1,</a:t>
            </a:r>
            <a:r>
              <a:rPr lang="ko-KR" altLang="en-US" sz="1400"/>
              <a:t> </a:t>
            </a:r>
            <a:r>
              <a:rPr lang="en-US" altLang="ko-KR" sz="1400"/>
              <a:t>date_idx</a:t>
            </a:r>
            <a:r>
              <a:rPr lang="ko-KR" altLang="en-US" sz="1400"/>
              <a:t>는 </a:t>
            </a:r>
            <a:r>
              <a:rPr lang="en-US" altLang="ko-KR" sz="1400"/>
              <a:t>48,</a:t>
            </a:r>
            <a:r>
              <a:rPr lang="ko-KR" altLang="en-US" sz="1400">
                <a:solidFill>
                  <a:srgbClr val="FF0000"/>
                </a:solidFill>
              </a:rPr>
              <a:t> </a:t>
            </a:r>
            <a:r>
              <a:rPr lang="en-US" altLang="ko-KR" sz="1400">
                <a:solidFill>
                  <a:srgbClr val="FF0000"/>
                </a:solidFill>
              </a:rPr>
              <a:t>out_date_idx</a:t>
            </a:r>
            <a:r>
              <a:rPr lang="ko-KR" altLang="en-US" sz="1400">
                <a:solidFill>
                  <a:srgbClr val="FF0000"/>
                </a:solidFill>
              </a:rPr>
              <a:t>는 </a:t>
            </a:r>
            <a:r>
              <a:rPr lang="en-US" altLang="ko-KR" sz="1400">
                <a:solidFill>
                  <a:srgbClr val="FF0000"/>
                </a:solidFill>
              </a:rPr>
              <a:t>46</a:t>
            </a:r>
            <a:r>
              <a:rPr lang="ko-KR" altLang="en-US" sz="1400">
                <a:solidFill>
                  <a:srgbClr val="FF0000"/>
                </a:solidFill>
              </a:rPr>
              <a:t>이라고 가정</a:t>
            </a:r>
            <a:r>
              <a:rPr lang="en-US" altLang="ko-KR" sz="1400">
                <a:solidFill>
                  <a:srgbClr val="FF0000"/>
                </a:solidFill>
              </a:rPr>
              <a:t>  </a:t>
            </a:r>
            <a:r>
              <a:rPr lang="en-US" altLang="ko-KR" sz="1200" i="1"/>
              <a:t>(</a:t>
            </a:r>
            <a:r>
              <a:rPr lang="ko-KR" altLang="en-US" sz="1200" i="1"/>
              <a:t>수요 시점보다 </a:t>
            </a:r>
            <a:r>
              <a:rPr lang="en-US" altLang="ko-KR" sz="1200" i="1"/>
              <a:t>2</a:t>
            </a:r>
            <a:r>
              <a:rPr lang="ko-KR" altLang="en-US" sz="1200" i="1"/>
              <a:t>일 미리 생산한 것</a:t>
            </a:r>
            <a:r>
              <a:rPr lang="en-US" altLang="ko-KR" sz="1200" i="1"/>
              <a:t>!)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97260"/>
              </p:ext>
            </p:extLst>
          </p:nvPr>
        </p:nvGraphicFramePr>
        <p:xfrm>
          <a:off x="224505" y="1494554"/>
          <a:ext cx="2351584" cy="2895600"/>
        </p:xfrm>
        <a:graphic>
          <a:graphicData uri="http://schemas.openxmlformats.org/drawingml/2006/table">
            <a:tbl>
              <a:tblPr firstRow="1" bandRow="1"/>
              <a:tblGrid>
                <a:gridCol w="1175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/>
                        <a:t>1084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1112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/>
                        <a:t>1085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1113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/>
                        <a:t>1086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1114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/>
                        <a:t>1087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1115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/>
                        <a:t>1040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1088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/>
                        <a:t>1041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1089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/>
                        <a:t>1042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1090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103</a:t>
                      </a:r>
                      <a:r>
                        <a:rPr lang="en-US" altLang="ko-KR" sz="1300" b="1"/>
                        <a:t>9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>
                          <a:solidFill>
                            <a:srgbClr val="FF0000"/>
                          </a:solidFill>
                        </a:rPr>
                        <a:t>110</a:t>
                      </a: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10</a:t>
                      </a:r>
                      <a:r>
                        <a:rPr lang="en-US" altLang="ko-KR" sz="1300" b="1"/>
                        <a:t>40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>
                          <a:solidFill>
                            <a:srgbClr val="FF0000"/>
                          </a:solidFill>
                        </a:rPr>
                        <a:t>110</a:t>
                      </a: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10</a:t>
                      </a:r>
                      <a:r>
                        <a:rPr lang="en-US" altLang="ko-KR" sz="1300" b="1"/>
                        <a:t>41</a:t>
                      </a:r>
                      <a:endParaRPr lang="ko-KR" altLang="en-US" sz="1300" b="1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>
                          <a:solidFill>
                            <a:srgbClr val="FF0000"/>
                          </a:solidFill>
                        </a:rPr>
                        <a:t>110</a:t>
                      </a: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1300" b="1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742590" y="636567"/>
            <a:ext cx="251387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/>
              <a:t>inout_lines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9E0EB7A-62DB-444F-BBE6-C8F9DB6F7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133668"/>
              </p:ext>
            </p:extLst>
          </p:nvPr>
        </p:nvGraphicFramePr>
        <p:xfrm>
          <a:off x="2742590" y="1493565"/>
          <a:ext cx="1086055" cy="2901315"/>
        </p:xfrm>
        <a:graphic>
          <a:graphicData uri="http://schemas.openxmlformats.org/drawingml/2006/table">
            <a:tbl>
              <a:tblPr firstRow="1" bandRow="1"/>
              <a:tblGrid>
                <a:gridCol w="1086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CA61149-00E1-124E-B5FB-69B4227D3E4F}"/>
              </a:ext>
            </a:extLst>
          </p:cNvPr>
          <p:cNvSpPr txBox="1"/>
          <p:nvPr/>
        </p:nvSpPr>
        <p:spPr>
          <a:xfrm>
            <a:off x="3854328" y="1433901"/>
            <a:ext cx="2968812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/>
              <a:t>time_from_ = (46 – 1) *24</a:t>
            </a:r>
            <a:r>
              <a:rPr lang="ko-KR" altLang="en-US" sz="1400" b="1"/>
              <a:t> </a:t>
            </a:r>
            <a:r>
              <a:rPr lang="en-US" altLang="ko-KR" sz="1400" b="1"/>
              <a:t>+</a:t>
            </a:r>
            <a:r>
              <a:rPr lang="ko-KR" altLang="en-US" sz="1400" b="1"/>
              <a:t> </a:t>
            </a:r>
            <a:r>
              <a:rPr lang="en-US" altLang="ko-KR" sz="1400" b="1"/>
              <a:t>18 = </a:t>
            </a:r>
            <a:r>
              <a:rPr lang="en-US" altLang="ko-KR" sz="1400" b="1">
                <a:solidFill>
                  <a:srgbClr val="FF0000"/>
                </a:solidFill>
              </a:rPr>
              <a:t>1098</a:t>
            </a:r>
          </a:p>
          <a:p>
            <a:pPr algn="l"/>
            <a:r>
              <a:rPr lang="en-US" altLang="ko-KR" sz="1400" b="1"/>
              <a:t>time_to_ = 46 * 24 + 18 = </a:t>
            </a:r>
            <a:r>
              <a:rPr lang="en-US" altLang="ko-KR" sz="1400" b="1">
                <a:solidFill>
                  <a:srgbClr val="FF0000"/>
                </a:solidFill>
              </a:rPr>
              <a:t>1122</a:t>
            </a:r>
          </a:p>
          <a:p>
            <a:pPr algn="l"/>
            <a:endParaRPr lang="en-US" altLang="ko-KR" sz="1200" b="1"/>
          </a:p>
          <a:p>
            <a:pPr algn="l"/>
            <a:r>
              <a:rPr lang="en-US" altLang="ko-KR" sz="1200" b="1"/>
              <a:t>time_from_ &lt; out_date_idx &lt; time_to_</a:t>
            </a:r>
          </a:p>
          <a:p>
            <a:pPr algn="l"/>
            <a:r>
              <a:rPr lang="ko-KR" altLang="en-US" sz="1400" b="1"/>
              <a:t>를 만족하는 </a:t>
            </a:r>
            <a:r>
              <a:rPr lang="en-US" altLang="ko-KR" sz="1400" b="1"/>
              <a:t>input index</a:t>
            </a:r>
            <a:r>
              <a:rPr lang="ko-KR" altLang="en-US" sz="1400" b="1"/>
              <a:t>를 가져옴</a:t>
            </a:r>
            <a:r>
              <a:rPr lang="en-US" altLang="ko-KR" sz="1400" b="1"/>
              <a:t>!</a:t>
            </a:r>
            <a:endParaRPr lang="ko-KR" altLang="en-US" sz="14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0AF101-6455-5944-9A57-35D13D6F530E}"/>
              </a:ext>
            </a:extLst>
          </p:cNvPr>
          <p:cNvSpPr/>
          <p:nvPr/>
        </p:nvSpPr>
        <p:spPr>
          <a:xfrm>
            <a:off x="421640" y="1460169"/>
            <a:ext cx="778635" cy="119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76C4B1-0E53-DB4E-A757-F0882B366A38}"/>
              </a:ext>
            </a:extLst>
          </p:cNvPr>
          <p:cNvSpPr/>
          <p:nvPr/>
        </p:nvSpPr>
        <p:spPr>
          <a:xfrm>
            <a:off x="421640" y="3521137"/>
            <a:ext cx="801046" cy="869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97C40AD-C2BE-5A4A-96DE-13B167989D70}"/>
              </a:ext>
            </a:extLst>
          </p:cNvPr>
          <p:cNvCxnSpPr>
            <a:cxnSpLocks/>
          </p:cNvCxnSpPr>
          <p:nvPr/>
        </p:nvCxnSpPr>
        <p:spPr>
          <a:xfrm flipH="1" flipV="1">
            <a:off x="1279963" y="2111687"/>
            <a:ext cx="3001950" cy="988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B1C801-A1E9-2043-8E6A-ADDA356E7295}"/>
              </a:ext>
            </a:extLst>
          </p:cNvPr>
          <p:cNvCxnSpPr>
            <a:cxnSpLocks/>
          </p:cNvCxnSpPr>
          <p:nvPr/>
        </p:nvCxnSpPr>
        <p:spPr>
          <a:xfrm flipH="1">
            <a:off x="1200277" y="3521136"/>
            <a:ext cx="3130907" cy="453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CD2081-9274-AA4C-90F3-95E8600A10A4}"/>
              </a:ext>
            </a:extLst>
          </p:cNvPr>
          <p:cNvSpPr txBox="1"/>
          <p:nvPr/>
        </p:nvSpPr>
        <p:spPr>
          <a:xfrm>
            <a:off x="4331184" y="2971943"/>
            <a:ext cx="230231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/>
              <a:t>line_A_target_idx</a:t>
            </a:r>
          </a:p>
          <a:p>
            <a:pPr algn="l"/>
            <a:r>
              <a:rPr lang="en-US" altLang="ko-KR" sz="2000" b="1"/>
              <a:t>line_B_target_idx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65169010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17</a:t>
            </a:fld>
            <a:endParaRPr 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b="95691"/>
          <a:stretch/>
        </p:blipFill>
        <p:spPr>
          <a:xfrm>
            <a:off x="0" y="743924"/>
            <a:ext cx="6858000" cy="15752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827584" y="2492896"/>
            <a:ext cx="3240360" cy="288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B24F9-BE70-E74B-AF8E-F4874679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9"/>
          <a:stretch/>
        </p:blipFill>
        <p:spPr>
          <a:xfrm>
            <a:off x="0" y="1368187"/>
            <a:ext cx="6858000" cy="3145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CDCF0-A772-3F49-8C05-D2A31CD660A9}"/>
              </a:ext>
            </a:extLst>
          </p:cNvPr>
          <p:cNvSpPr txBox="1"/>
          <p:nvPr/>
        </p:nvSpPr>
        <p:spPr>
          <a:xfrm>
            <a:off x="218999" y="909060"/>
            <a:ext cx="2585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/>
              <a:t>For item in [1, 2, 3, 4]:</a:t>
            </a:r>
          </a:p>
          <a:p>
            <a:pPr algn="l"/>
            <a:r>
              <a:rPr lang="en-US" altLang="ko-KR" sz="1200"/>
              <a:t>    … inout_mapping …</a:t>
            </a:r>
            <a:endParaRPr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E1A614-2A91-C648-97E0-07EA908CFA27}"/>
              </a:ext>
            </a:extLst>
          </p:cNvPr>
          <p:cNvSpPr/>
          <p:nvPr/>
        </p:nvSpPr>
        <p:spPr>
          <a:xfrm>
            <a:off x="799251" y="2489569"/>
            <a:ext cx="5231165" cy="6317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74387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18</a:t>
            </a:fld>
            <a:endParaRPr 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b="95691"/>
          <a:stretch/>
        </p:blipFill>
        <p:spPr>
          <a:xfrm>
            <a:off x="0" y="649304"/>
            <a:ext cx="6858000" cy="157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4A96F-2503-534D-A810-7AAD3A5815D3}"/>
              </a:ext>
            </a:extLst>
          </p:cNvPr>
          <p:cNvSpPr txBox="1"/>
          <p:nvPr/>
        </p:nvSpPr>
        <p:spPr>
          <a:xfrm>
            <a:off x="218999" y="744707"/>
            <a:ext cx="2585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/>
              <a:t>For item in [1, 2, 3, 4]:</a:t>
            </a:r>
          </a:p>
          <a:p>
            <a:pPr algn="l"/>
            <a:r>
              <a:rPr lang="en-US" altLang="ko-KR" sz="1200"/>
              <a:t>    … inout_mapping …</a:t>
            </a:r>
          </a:p>
          <a:p>
            <a:pPr algn="l"/>
            <a:r>
              <a:rPr lang="en-US" altLang="ko-KR" sz="1200"/>
              <a:t>    For date_idx in valid_dates:</a:t>
            </a:r>
          </a:p>
          <a:p>
            <a:pPr algn="l"/>
            <a:r>
              <a:rPr lang="en-US" altLang="ko-KR" sz="1200"/>
              <a:t>        For out_date_idx in range(~):</a:t>
            </a:r>
          </a:p>
          <a:p>
            <a:pPr algn="l"/>
            <a:r>
              <a:rPr lang="en-US" altLang="ko-KR" sz="1200"/>
              <a:t>            … line_(A&amp;B)_target_idx …</a:t>
            </a:r>
          </a:p>
          <a:p>
            <a:pPr algn="l"/>
            <a:r>
              <a:rPr lang="en-US" altLang="ko-KR" sz="1200"/>
              <a:t>            </a:t>
            </a:r>
            <a:endParaRPr lang="ko-KR" altLang="en-US" sz="120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3CBE67AB-2331-E14E-A1EC-0D975031A1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6" t="31178" r="9727" b="17784"/>
          <a:stretch/>
        </p:blipFill>
        <p:spPr>
          <a:xfrm>
            <a:off x="689784" y="1730045"/>
            <a:ext cx="5216961" cy="2508269"/>
          </a:xfrm>
          <a:prstGeom prst="rect">
            <a:avLst/>
          </a:prstGeom>
        </p:spPr>
      </p:pic>
      <p:pic>
        <p:nvPicPr>
          <p:cNvPr id="6" name="그림 4">
            <a:extLst>
              <a:ext uri="{FF2B5EF4-FFF2-40B4-BE49-F238E27FC236}">
                <a16:creationId xmlns:a16="http://schemas.microsoft.com/office/drawing/2014/main" id="{D9355CF2-6ADA-E941-9B01-CC8B2D182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8" t="86771" r="78487" b="9720"/>
          <a:stretch/>
        </p:blipFill>
        <p:spPr>
          <a:xfrm>
            <a:off x="5896785" y="4252007"/>
            <a:ext cx="961215" cy="172468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id="{534BBB41-1EC1-0A4A-87DB-5F60119BA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t="82439" r="9485" b="11132"/>
          <a:stretch/>
        </p:blipFill>
        <p:spPr>
          <a:xfrm>
            <a:off x="617566" y="4160516"/>
            <a:ext cx="5309099" cy="315949"/>
          </a:xfrm>
          <a:prstGeom prst="rect">
            <a:avLst/>
          </a:prstGeom>
        </p:spPr>
      </p:pic>
      <p:pic>
        <p:nvPicPr>
          <p:cNvPr id="9" name="그림 4">
            <a:extLst>
              <a:ext uri="{FF2B5EF4-FFF2-40B4-BE49-F238E27FC236}">
                <a16:creationId xmlns:a16="http://schemas.microsoft.com/office/drawing/2014/main" id="{45C31A7D-7775-F048-93F7-9F833BF45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8" t="79217" r="78487" b="15251"/>
          <a:stretch/>
        </p:blipFill>
        <p:spPr>
          <a:xfrm>
            <a:off x="5590989" y="3965202"/>
            <a:ext cx="961215" cy="27184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08BBAD-D0D7-374A-988C-261A3E0283C1}"/>
              </a:ext>
            </a:extLst>
          </p:cNvPr>
          <p:cNvCxnSpPr>
            <a:cxnSpLocks/>
          </p:cNvCxnSpPr>
          <p:nvPr/>
        </p:nvCxnSpPr>
        <p:spPr>
          <a:xfrm flipH="1">
            <a:off x="2769098" y="1205255"/>
            <a:ext cx="1006039" cy="695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19BD1F-BACC-F745-A432-A4E9AE63FE2C}"/>
              </a:ext>
            </a:extLst>
          </p:cNvPr>
          <p:cNvSpPr txBox="1"/>
          <p:nvPr/>
        </p:nvSpPr>
        <p:spPr>
          <a:xfrm>
            <a:off x="2514600" y="165797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7F9D3-00BB-5E42-BBE6-610D054D2019}"/>
              </a:ext>
            </a:extLst>
          </p:cNvPr>
          <p:cNvSpPr txBox="1"/>
          <p:nvPr/>
        </p:nvSpPr>
        <p:spPr>
          <a:xfrm>
            <a:off x="2514600" y="165797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FB7EA4-99C5-1347-9D75-A2F86EE2F5BB}"/>
              </a:ext>
            </a:extLst>
          </p:cNvPr>
          <p:cNvSpPr txBox="1"/>
          <p:nvPr/>
        </p:nvSpPr>
        <p:spPr>
          <a:xfrm>
            <a:off x="3775137" y="905187"/>
            <a:ext cx="2674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/>
              <a:t>MOL</a:t>
            </a:r>
            <a:r>
              <a:rPr lang="ko-KR" altLang="en-US" sz="1200"/>
              <a:t> 값을 </a:t>
            </a:r>
            <a:r>
              <a:rPr lang="en-US" altLang="ko-KR" sz="1200"/>
              <a:t>update</a:t>
            </a:r>
            <a:r>
              <a:rPr lang="ko-KR" altLang="en-US" sz="1200"/>
              <a:t> 하고 저장하는 </a:t>
            </a:r>
            <a:r>
              <a:rPr lang="en-US" altLang="ko-KR" sz="1200"/>
              <a:t>array</a:t>
            </a:r>
          </a:p>
          <a:p>
            <a:pPr algn="l"/>
            <a:r>
              <a:rPr lang="en-US" altLang="ko-KR" sz="1200"/>
              <a:t>shape : (2184, 2)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55E82E-592B-5444-A5CD-DD0F75E563C0}"/>
              </a:ext>
            </a:extLst>
          </p:cNvPr>
          <p:cNvSpPr/>
          <p:nvPr/>
        </p:nvSpPr>
        <p:spPr>
          <a:xfrm>
            <a:off x="669865" y="2571749"/>
            <a:ext cx="4484841" cy="6267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E3B593-F795-004F-943B-F0E13A2353B6}"/>
              </a:ext>
            </a:extLst>
          </p:cNvPr>
          <p:cNvSpPr/>
          <p:nvPr/>
        </p:nvSpPr>
        <p:spPr>
          <a:xfrm>
            <a:off x="669865" y="3197523"/>
            <a:ext cx="4275666" cy="8376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CA1B54-73FC-B04A-9885-A17724A06FD0}"/>
              </a:ext>
            </a:extLst>
          </p:cNvPr>
          <p:cNvSpPr/>
          <p:nvPr/>
        </p:nvSpPr>
        <p:spPr>
          <a:xfrm>
            <a:off x="669864" y="4035190"/>
            <a:ext cx="6188136" cy="441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295619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19</a:t>
            </a:fld>
            <a:endParaRPr 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b="95691"/>
          <a:stretch/>
        </p:blipFill>
        <p:spPr>
          <a:xfrm>
            <a:off x="0" y="649304"/>
            <a:ext cx="6858000" cy="157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4A96F-2503-534D-A810-7AAD3A5815D3}"/>
              </a:ext>
            </a:extLst>
          </p:cNvPr>
          <p:cNvSpPr txBox="1"/>
          <p:nvPr/>
        </p:nvSpPr>
        <p:spPr>
          <a:xfrm>
            <a:off x="218998" y="744707"/>
            <a:ext cx="4188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/>
              <a:t>For item in [1, 2, 3, 4]:</a:t>
            </a:r>
          </a:p>
          <a:p>
            <a:pPr algn="l"/>
            <a:r>
              <a:rPr lang="en-US" altLang="ko-KR" sz="1200"/>
              <a:t>    … inout_mapping …</a:t>
            </a:r>
          </a:p>
          <a:p>
            <a:pPr algn="l"/>
            <a:r>
              <a:rPr lang="en-US" altLang="ko-KR" sz="1200"/>
              <a:t>    For date_idx in valid_dates:</a:t>
            </a:r>
          </a:p>
          <a:p>
            <a:pPr algn="l"/>
            <a:r>
              <a:rPr lang="en-US" altLang="ko-KR" sz="1200"/>
              <a:t>        For out_date_idx in range(~):</a:t>
            </a:r>
          </a:p>
          <a:p>
            <a:pPr algn="l"/>
            <a:r>
              <a:rPr lang="en-US" altLang="ko-KR" sz="1200"/>
              <a:t>            … line_(A&amp;B)_target_idx …</a:t>
            </a:r>
          </a:p>
          <a:p>
            <a:pPr algn="l"/>
            <a:r>
              <a:rPr lang="ko-KR" altLang="en-US" sz="1200"/>
              <a:t>            </a:t>
            </a:r>
            <a:r>
              <a:rPr lang="en-US" altLang="ko-KR" sz="1200"/>
              <a:t>…</a:t>
            </a:r>
            <a:r>
              <a:rPr lang="ko-KR" altLang="en-US" sz="1200"/>
              <a:t> </a:t>
            </a:r>
            <a:r>
              <a:rPr lang="en-US" altLang="ko-KR" sz="1200"/>
              <a:t>total_idle, total_delta =&gt; temp_new_mol update …</a:t>
            </a: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78BC83C8-37F3-BC44-A75A-3106C6999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31406" r="12255" b="21698"/>
          <a:stretch/>
        </p:blipFill>
        <p:spPr>
          <a:xfrm>
            <a:off x="742077" y="1952947"/>
            <a:ext cx="5144747" cy="2394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6DC475-B9BF-164F-A1B5-2ECA038A14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" t="77701" r="80089" b="18370"/>
          <a:stretch/>
        </p:blipFill>
        <p:spPr>
          <a:xfrm>
            <a:off x="5787212" y="4180396"/>
            <a:ext cx="851651" cy="200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FCA65D-E1FE-1240-A113-5690DDFF54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77701" r="67106" b="19216"/>
          <a:stretch/>
        </p:blipFill>
        <p:spPr>
          <a:xfrm>
            <a:off x="5734427" y="4316403"/>
            <a:ext cx="1123573" cy="1575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92D0D8-E362-B740-A63E-37728519F0C8}"/>
              </a:ext>
            </a:extLst>
          </p:cNvPr>
          <p:cNvSpPr/>
          <p:nvPr/>
        </p:nvSpPr>
        <p:spPr>
          <a:xfrm>
            <a:off x="1212727" y="2691902"/>
            <a:ext cx="2181410" cy="1519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FB05A-5CCF-1948-AF44-F7852DB19890}"/>
              </a:ext>
            </a:extLst>
          </p:cNvPr>
          <p:cNvSpPr/>
          <p:nvPr/>
        </p:nvSpPr>
        <p:spPr>
          <a:xfrm>
            <a:off x="1456893" y="3833638"/>
            <a:ext cx="5401107" cy="640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F1A6E-24EF-6C46-A640-75E71D1358BB}"/>
              </a:ext>
            </a:extLst>
          </p:cNvPr>
          <p:cNvSpPr txBox="1"/>
          <p:nvPr/>
        </p:nvSpPr>
        <p:spPr>
          <a:xfrm>
            <a:off x="3162549" y="913720"/>
            <a:ext cx="3648027" cy="53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C00000"/>
                </a:solidFill>
              </a:rPr>
              <a:t>매 </a:t>
            </a:r>
            <a:r>
              <a:rPr lang="en-US" altLang="ko-KR" sz="1400">
                <a:solidFill>
                  <a:srgbClr val="C00000"/>
                </a:solidFill>
              </a:rPr>
              <a:t>update</a:t>
            </a:r>
            <a:r>
              <a:rPr lang="ko-KR" altLang="en-US" sz="1400">
                <a:solidFill>
                  <a:srgbClr val="C00000"/>
                </a:solidFill>
              </a:rPr>
              <a:t> 마다 </a:t>
            </a:r>
            <a:r>
              <a:rPr lang="en-US" altLang="ko-KR" sz="1400">
                <a:solidFill>
                  <a:srgbClr val="C00000"/>
                </a:solidFill>
              </a:rPr>
              <a:t>max_count</a:t>
            </a:r>
            <a:r>
              <a:rPr lang="ko-KR" altLang="en-US" sz="1400">
                <a:solidFill>
                  <a:srgbClr val="C00000"/>
                </a:solidFill>
              </a:rPr>
              <a:t>를 </a:t>
            </a:r>
            <a:r>
              <a:rPr lang="en-US" altLang="ko-KR" sz="1400">
                <a:solidFill>
                  <a:srgbClr val="C00000"/>
                </a:solidFill>
              </a:rPr>
              <a:t>check</a:t>
            </a:r>
            <a:r>
              <a:rPr lang="ko-KR" altLang="en-US" sz="1400">
                <a:solidFill>
                  <a:srgbClr val="C00000"/>
                </a:solidFill>
              </a:rPr>
              <a:t> 함으로써</a:t>
            </a:r>
            <a:endParaRPr lang="en-US" altLang="ko-KR" sz="1400">
              <a:solidFill>
                <a:srgbClr val="C00000"/>
              </a:solidFill>
            </a:endParaRPr>
          </a:p>
          <a:p>
            <a:pPr algn="l"/>
            <a:r>
              <a:rPr lang="ko-KR" altLang="en-US" sz="1400">
                <a:solidFill>
                  <a:srgbClr val="C00000"/>
                </a:solidFill>
              </a:rPr>
              <a:t>다음 </a:t>
            </a:r>
            <a:r>
              <a:rPr lang="en-US" altLang="ko-KR" sz="1400">
                <a:solidFill>
                  <a:srgbClr val="C00000"/>
                </a:solidFill>
              </a:rPr>
              <a:t>update</a:t>
            </a:r>
            <a:r>
              <a:rPr lang="ko-KR" altLang="en-US" sz="1400">
                <a:solidFill>
                  <a:srgbClr val="C00000"/>
                </a:solidFill>
              </a:rPr>
              <a:t> 때 정확한 </a:t>
            </a:r>
            <a:r>
              <a:rPr lang="en-US" altLang="ko-KR" sz="1400">
                <a:solidFill>
                  <a:srgbClr val="C00000"/>
                </a:solidFill>
              </a:rPr>
              <a:t>shortage</a:t>
            </a:r>
            <a:r>
              <a:rPr lang="ko-KR" altLang="en-US" sz="1400">
                <a:solidFill>
                  <a:srgbClr val="C00000"/>
                </a:solidFill>
              </a:rPr>
              <a:t> 정보가 반영됨</a:t>
            </a:r>
            <a:r>
              <a:rPr lang="en-US" altLang="ko-KR" sz="1400">
                <a:solidFill>
                  <a:srgbClr val="C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33437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9" y="181432"/>
            <a:ext cx="360680" cy="218618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 lang="ko-KR" altLang="en-US"/>
            </a:pPr>
            <a:r>
              <a:rPr lang="ko-KR" sz="1400" b="1" spc="-85">
                <a:latin typeface="Malgun Gothic"/>
                <a:ea typeface="+mj-ea"/>
                <a:cs typeface="Malgun Gothic"/>
              </a:rPr>
              <a:t>목차</a:t>
            </a:r>
            <a:endParaRPr lang="ko-KR" sz="1400">
              <a:latin typeface="Malgun Gothic"/>
              <a:ea typeface="+mj-ea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1640" y="946403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80">
                <a:moveTo>
                  <a:pt x="0" y="249936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2" y="249936"/>
                </a:lnTo>
                <a:lnTo>
                  <a:pt x="495845" y="294865"/>
                </a:lnTo>
                <a:lnTo>
                  <a:pt x="484235" y="337152"/>
                </a:lnTo>
                <a:lnTo>
                  <a:pt x="465748" y="376089"/>
                </a:lnTo>
                <a:lnTo>
                  <a:pt x="441090" y="410971"/>
                </a:lnTo>
                <a:lnTo>
                  <a:pt x="410966" y="441094"/>
                </a:lnTo>
                <a:lnTo>
                  <a:pt x="376083" y="465751"/>
                </a:lnTo>
                <a:lnTo>
                  <a:pt x="337146" y="484236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6"/>
                </a:lnTo>
                <a:lnTo>
                  <a:pt x="123788" y="465751"/>
                </a:lnTo>
                <a:lnTo>
                  <a:pt x="88905" y="441094"/>
                </a:lnTo>
                <a:lnTo>
                  <a:pt x="58781" y="410972"/>
                </a:lnTo>
                <a:lnTo>
                  <a:pt x="34123" y="376089"/>
                </a:lnTo>
                <a:lnTo>
                  <a:pt x="15636" y="337152"/>
                </a:lnTo>
                <a:lnTo>
                  <a:pt x="4026" y="294865"/>
                </a:lnTo>
                <a:lnTo>
                  <a:pt x="0" y="249936"/>
                </a:lnTo>
                <a:close/>
              </a:path>
            </a:pathLst>
          </a:custGeom>
          <a:ln w="9144">
            <a:solidFill>
              <a:srgbClr val="0177BC"/>
            </a:solidFill>
          </a:ln>
        </p:spPr>
        <p:txBody>
          <a:bodyPr wrap="square" lIns="0" tIns="0" rIns="0" bIns="0" anchor="ctr"/>
          <a:lstStyle/>
          <a:p>
            <a:pPr algn="ctr">
              <a:defRPr lang="ko-KR" altLang="en-US"/>
            </a:pPr>
            <a:r>
              <a:rPr lang="en-US" altLang="ko-KR">
                <a:latin typeface="Comic Sans MS"/>
              </a:rPr>
              <a:t>1</a:t>
            </a:r>
            <a:endParaRPr lang="ko-KR">
              <a:latin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148" y="2322576"/>
            <a:ext cx="500380" cy="498475"/>
          </a:xfrm>
          <a:custGeom>
            <a:avLst/>
            <a:gdLst/>
            <a:ahLst/>
            <a:cxnLst/>
            <a:rect l="l" t="t" r="r" b="b"/>
            <a:pathLst>
              <a:path w="500380" h="498475">
                <a:moveTo>
                  <a:pt x="0" y="249174"/>
                </a:moveTo>
                <a:lnTo>
                  <a:pt x="4026" y="204370"/>
                </a:lnTo>
                <a:lnTo>
                  <a:pt x="15636" y="162207"/>
                </a:lnTo>
                <a:lnTo>
                  <a:pt x="34123" y="123387"/>
                </a:lnTo>
                <a:lnTo>
                  <a:pt x="58781" y="88612"/>
                </a:lnTo>
                <a:lnTo>
                  <a:pt x="88905" y="58585"/>
                </a:lnTo>
                <a:lnTo>
                  <a:pt x="123788" y="34007"/>
                </a:lnTo>
                <a:lnTo>
                  <a:pt x="162725" y="15582"/>
                </a:lnTo>
                <a:lnTo>
                  <a:pt x="205009" y="4012"/>
                </a:lnTo>
                <a:lnTo>
                  <a:pt x="249936" y="0"/>
                </a:lnTo>
                <a:lnTo>
                  <a:pt x="294862" y="4012"/>
                </a:lnTo>
                <a:lnTo>
                  <a:pt x="337146" y="15582"/>
                </a:lnTo>
                <a:lnTo>
                  <a:pt x="376083" y="34007"/>
                </a:lnTo>
                <a:lnTo>
                  <a:pt x="410966" y="58585"/>
                </a:lnTo>
                <a:lnTo>
                  <a:pt x="441090" y="88612"/>
                </a:lnTo>
                <a:lnTo>
                  <a:pt x="465748" y="123387"/>
                </a:lnTo>
                <a:lnTo>
                  <a:pt x="484235" y="162207"/>
                </a:lnTo>
                <a:lnTo>
                  <a:pt x="495845" y="204370"/>
                </a:lnTo>
                <a:lnTo>
                  <a:pt x="499871" y="249174"/>
                </a:lnTo>
                <a:lnTo>
                  <a:pt x="495845" y="293977"/>
                </a:lnTo>
                <a:lnTo>
                  <a:pt x="484235" y="336140"/>
                </a:lnTo>
                <a:lnTo>
                  <a:pt x="465748" y="374960"/>
                </a:lnTo>
                <a:lnTo>
                  <a:pt x="441090" y="409735"/>
                </a:lnTo>
                <a:lnTo>
                  <a:pt x="410966" y="439762"/>
                </a:lnTo>
                <a:lnTo>
                  <a:pt x="376083" y="464340"/>
                </a:lnTo>
                <a:lnTo>
                  <a:pt x="337146" y="482765"/>
                </a:lnTo>
                <a:lnTo>
                  <a:pt x="294862" y="494335"/>
                </a:lnTo>
                <a:lnTo>
                  <a:pt x="249936" y="498348"/>
                </a:lnTo>
                <a:lnTo>
                  <a:pt x="205009" y="494335"/>
                </a:lnTo>
                <a:lnTo>
                  <a:pt x="162725" y="482765"/>
                </a:lnTo>
                <a:lnTo>
                  <a:pt x="123788" y="464340"/>
                </a:lnTo>
                <a:lnTo>
                  <a:pt x="88905" y="439762"/>
                </a:lnTo>
                <a:lnTo>
                  <a:pt x="58781" y="409735"/>
                </a:lnTo>
                <a:lnTo>
                  <a:pt x="34123" y="374960"/>
                </a:lnTo>
                <a:lnTo>
                  <a:pt x="15636" y="336140"/>
                </a:lnTo>
                <a:lnTo>
                  <a:pt x="4026" y="293977"/>
                </a:lnTo>
                <a:lnTo>
                  <a:pt x="0" y="249174"/>
                </a:lnTo>
                <a:close/>
              </a:path>
            </a:pathLst>
          </a:custGeom>
          <a:ln w="9143">
            <a:solidFill>
              <a:srgbClr val="0187D1"/>
            </a:solidFill>
          </a:ln>
        </p:spPr>
        <p:txBody>
          <a:bodyPr wrap="square" lIns="0" tIns="0" rIns="0" bIns="0" anchor="ctr"/>
          <a:lstStyle/>
          <a:p>
            <a:pPr algn="ctr">
              <a:defRPr lang="ko-KR" altLang="en-US"/>
            </a:pPr>
            <a:r>
              <a:rPr lang="en-US" altLang="ko-KR">
                <a:latin typeface="Comic Sans MS"/>
              </a:rPr>
              <a:t>2</a:t>
            </a:r>
            <a:endParaRPr lang="ko-KR">
              <a:latin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2148" y="3755071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0" y="249935"/>
                </a:moveTo>
                <a:lnTo>
                  <a:pt x="4026" y="205006"/>
                </a:lnTo>
                <a:lnTo>
                  <a:pt x="15636" y="162719"/>
                </a:lnTo>
                <a:lnTo>
                  <a:pt x="34123" y="123782"/>
                </a:lnTo>
                <a:lnTo>
                  <a:pt x="58781" y="88900"/>
                </a:lnTo>
                <a:lnTo>
                  <a:pt x="88905" y="58777"/>
                </a:lnTo>
                <a:lnTo>
                  <a:pt x="123788" y="34120"/>
                </a:lnTo>
                <a:lnTo>
                  <a:pt x="162725" y="15635"/>
                </a:lnTo>
                <a:lnTo>
                  <a:pt x="205009" y="4026"/>
                </a:lnTo>
                <a:lnTo>
                  <a:pt x="249936" y="0"/>
                </a:lnTo>
                <a:lnTo>
                  <a:pt x="294862" y="4026"/>
                </a:lnTo>
                <a:lnTo>
                  <a:pt x="337146" y="15635"/>
                </a:lnTo>
                <a:lnTo>
                  <a:pt x="376083" y="34120"/>
                </a:lnTo>
                <a:lnTo>
                  <a:pt x="410966" y="58777"/>
                </a:lnTo>
                <a:lnTo>
                  <a:pt x="441090" y="88900"/>
                </a:lnTo>
                <a:lnTo>
                  <a:pt x="465748" y="123782"/>
                </a:lnTo>
                <a:lnTo>
                  <a:pt x="484235" y="162719"/>
                </a:lnTo>
                <a:lnTo>
                  <a:pt x="495845" y="205006"/>
                </a:lnTo>
                <a:lnTo>
                  <a:pt x="499871" y="249935"/>
                </a:lnTo>
                <a:lnTo>
                  <a:pt x="495845" y="294862"/>
                </a:lnTo>
                <a:lnTo>
                  <a:pt x="484235" y="337146"/>
                </a:lnTo>
                <a:lnTo>
                  <a:pt x="465748" y="376083"/>
                </a:lnTo>
                <a:lnTo>
                  <a:pt x="441090" y="410966"/>
                </a:lnTo>
                <a:lnTo>
                  <a:pt x="410966" y="441090"/>
                </a:lnTo>
                <a:lnTo>
                  <a:pt x="376083" y="465748"/>
                </a:lnTo>
                <a:lnTo>
                  <a:pt x="337146" y="484235"/>
                </a:lnTo>
                <a:lnTo>
                  <a:pt x="294862" y="495845"/>
                </a:lnTo>
                <a:lnTo>
                  <a:pt x="249936" y="499872"/>
                </a:lnTo>
                <a:lnTo>
                  <a:pt x="205009" y="495845"/>
                </a:lnTo>
                <a:lnTo>
                  <a:pt x="162725" y="484235"/>
                </a:lnTo>
                <a:lnTo>
                  <a:pt x="123788" y="465748"/>
                </a:lnTo>
                <a:lnTo>
                  <a:pt x="88905" y="441090"/>
                </a:lnTo>
                <a:lnTo>
                  <a:pt x="58781" y="410966"/>
                </a:lnTo>
                <a:lnTo>
                  <a:pt x="34123" y="376083"/>
                </a:lnTo>
                <a:lnTo>
                  <a:pt x="15636" y="337146"/>
                </a:lnTo>
                <a:lnTo>
                  <a:pt x="4026" y="294862"/>
                </a:lnTo>
                <a:lnTo>
                  <a:pt x="0" y="249935"/>
                </a:lnTo>
                <a:close/>
              </a:path>
            </a:pathLst>
          </a:custGeom>
          <a:ln w="9144">
            <a:solidFill>
              <a:srgbClr val="039BE4"/>
            </a:solidFill>
          </a:ln>
        </p:spPr>
        <p:txBody>
          <a:bodyPr wrap="square" lIns="0" tIns="0" rIns="0" bIns="0" anchor="ctr"/>
          <a:lstStyle/>
          <a:p>
            <a:pPr algn="ctr">
              <a:defRPr lang="ko-KR" altLang="en-US"/>
            </a:pPr>
            <a:r>
              <a:rPr lang="en-US" altLang="ko-KR">
                <a:latin typeface="Comic Sans MS"/>
              </a:rPr>
              <a:t>3</a:t>
            </a:r>
            <a:endParaRPr lang="ko-KR">
              <a:latin typeface="Comic Sans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9896" y="591312"/>
            <a:ext cx="2421636" cy="432816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3" name="object 13"/>
          <p:cNvSpPr txBox="1"/>
          <p:nvPr/>
        </p:nvSpPr>
        <p:spPr>
          <a:xfrm>
            <a:off x="3817365" y="1086992"/>
            <a:ext cx="506095" cy="18935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STEP</a:t>
            </a:r>
            <a:r>
              <a:rPr lang="ko-KR" sz="1200" b="1" spc="-90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 </a:t>
            </a:r>
            <a:r>
              <a:rPr lang="ko-KR" sz="1200" b="1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1</a:t>
            </a:r>
            <a:endParaRPr lang="ko-KR" sz="1200">
              <a:latin typeface="Trebuchet MS"/>
              <a:ea typeface="+mj-ea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7365" y="2471420"/>
            <a:ext cx="506095" cy="1860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STEP</a:t>
            </a:r>
            <a:r>
              <a:rPr lang="ko-KR" sz="1200" b="1" spc="-90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 </a:t>
            </a:r>
            <a:r>
              <a:rPr lang="ko-KR" sz="1200" b="1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2</a:t>
            </a:r>
            <a:endParaRPr lang="ko-KR" sz="1200">
              <a:latin typeface="Trebuchet MS"/>
              <a:ea typeface="+mj-ea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17365" y="3855516"/>
            <a:ext cx="506730" cy="19260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STEP</a:t>
            </a:r>
            <a:r>
              <a:rPr lang="ko-KR" sz="1200" b="1" spc="-8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 </a:t>
            </a:r>
            <a:r>
              <a:rPr lang="ko-KR" sz="1200" b="1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3</a:t>
            </a:r>
            <a:endParaRPr lang="ko-KR" sz="1200">
              <a:latin typeface="Trebuchet MS"/>
              <a:ea typeface="+mj-ea"/>
              <a:cs typeface="Trebuchet MS"/>
            </a:endParaRPr>
          </a:p>
        </p:txBody>
      </p:sp>
      <p:sp>
        <p:nvSpPr>
          <p:cNvPr id="31" name="object 13"/>
          <p:cNvSpPr txBox="1"/>
          <p:nvPr/>
        </p:nvSpPr>
        <p:spPr>
          <a:xfrm>
            <a:off x="4548060" y="709704"/>
            <a:ext cx="1468945" cy="18564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altLang="en-US" sz="12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솔루션 개요</a:t>
            </a:r>
            <a:endParaRPr lang="ko-KR" sz="1200">
              <a:latin typeface="Trebuchet MS"/>
              <a:ea typeface="+mj-ea"/>
              <a:cs typeface="Trebuchet MS"/>
            </a:endParaRPr>
          </a:p>
        </p:txBody>
      </p:sp>
      <p:sp>
        <p:nvSpPr>
          <p:cNvPr id="33" name="object 13"/>
          <p:cNvSpPr txBox="1"/>
          <p:nvPr/>
        </p:nvSpPr>
        <p:spPr>
          <a:xfrm>
            <a:off x="4667045" y="2104271"/>
            <a:ext cx="1230974" cy="208026"/>
          </a:xfrm>
          <a:prstGeom prst="rect">
            <a:avLst/>
          </a:prstGeom>
        </p:spPr>
        <p:txBody>
          <a:bodyPr vert="horz" wrap="square" lIns="0" tIns="12700" rIns="0" bIns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altLang="en-US" sz="12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코드 설명</a:t>
            </a:r>
          </a:p>
        </p:txBody>
      </p:sp>
      <p:sp>
        <p:nvSpPr>
          <p:cNvPr id="34" name="object 13"/>
          <p:cNvSpPr txBox="1"/>
          <p:nvPr/>
        </p:nvSpPr>
        <p:spPr>
          <a:xfrm>
            <a:off x="4876800" y="3529932"/>
            <a:ext cx="897194" cy="261018"/>
          </a:xfrm>
          <a:prstGeom prst="rect">
            <a:avLst/>
          </a:prstGeom>
        </p:spPr>
        <p:txBody>
          <a:bodyPr vert="horz" wrap="square" lIns="0" tIns="12700" rIns="0" bIns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altLang="en-US" sz="12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결과 및 결언</a:t>
            </a:r>
            <a:endParaRPr lang="ko-KR" sz="1200">
              <a:latin typeface="Trebuchet MS"/>
              <a:ea typeface="+mj-ea"/>
              <a:cs typeface="Trebuchet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28154" y="2380297"/>
            <a:ext cx="1919846" cy="36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모델 설명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28154" y="3818765"/>
            <a:ext cx="1919846" cy="360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결과 및 결언</a:t>
            </a:r>
          </a:p>
        </p:txBody>
      </p:sp>
      <p:sp>
        <p:nvSpPr>
          <p:cNvPr id="38" name="object 13"/>
          <p:cNvSpPr txBox="1"/>
          <p:nvPr/>
        </p:nvSpPr>
        <p:spPr>
          <a:xfrm>
            <a:off x="4667045" y="2438146"/>
            <a:ext cx="1230974" cy="819404"/>
          </a:xfrm>
          <a:prstGeom prst="rect">
            <a:avLst/>
          </a:prstGeom>
        </p:spPr>
        <p:txBody>
          <a:bodyPr vert="horz" wrap="square" lIns="0" tIns="12700" rIns="0" bIns="0">
            <a:no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최적화 알고리즘</a:t>
            </a: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강화학습 </a:t>
            </a:r>
            <a:r>
              <a:rPr lang="en-US" altLang="ko-KR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(PPO)</a:t>
            </a: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en-US" altLang="ko-KR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PRT </a:t>
            </a: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개수 설정</a:t>
            </a:r>
            <a:endParaRPr lang="en-US" altLang="ko-KR" sz="1100" b="1" spc="-5">
              <a:solidFill>
                <a:srgbClr val="F1F1F1"/>
              </a:solidFill>
              <a:latin typeface="Trebuchet MS"/>
              <a:ea typeface="+mj-ea"/>
              <a:cs typeface="Trebuchet MS"/>
            </a:endParaRPr>
          </a:p>
        </p:txBody>
      </p:sp>
      <p:sp>
        <p:nvSpPr>
          <p:cNvPr id="39" name="object 13"/>
          <p:cNvSpPr txBox="1"/>
          <p:nvPr/>
        </p:nvSpPr>
        <p:spPr>
          <a:xfrm>
            <a:off x="4667045" y="3787901"/>
            <a:ext cx="1349960" cy="819404"/>
          </a:xfrm>
          <a:prstGeom prst="rect">
            <a:avLst/>
          </a:prstGeom>
        </p:spPr>
        <p:txBody>
          <a:bodyPr vert="horz" wrap="square" lIns="0" tIns="12700" rIns="0" bIns="0">
            <a:no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수치적 결과</a:t>
            </a: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적용가능성</a:t>
            </a: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독창성</a:t>
            </a: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확장성</a:t>
            </a: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한계점</a:t>
            </a:r>
            <a:r>
              <a:rPr lang="en-US" altLang="ko-KR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 </a:t>
            </a: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및</a:t>
            </a:r>
            <a:r>
              <a:rPr lang="en-US" altLang="ko-KR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 </a:t>
            </a: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보완점</a:t>
            </a:r>
            <a:endParaRPr lang="ko-KR" sz="1100">
              <a:latin typeface="Trebuchet MS"/>
              <a:ea typeface="+mj-ea"/>
              <a:cs typeface="Trebuchet MS"/>
            </a:endParaRPr>
          </a:p>
        </p:txBody>
      </p:sp>
      <p:sp>
        <p:nvSpPr>
          <p:cNvPr id="40" name="object 13"/>
          <p:cNvSpPr txBox="1"/>
          <p:nvPr/>
        </p:nvSpPr>
        <p:spPr>
          <a:xfrm>
            <a:off x="4667044" y="1012485"/>
            <a:ext cx="1428955" cy="819404"/>
          </a:xfrm>
          <a:prstGeom prst="rect">
            <a:avLst/>
          </a:prstGeom>
        </p:spPr>
        <p:txBody>
          <a:bodyPr vert="horz" wrap="square" lIns="0" tIns="12700" rIns="0" bIns="0">
            <a:no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문제 접근 방식</a:t>
            </a:r>
          </a:p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defRPr lang="ko-KR" altLang="en-US"/>
            </a:pPr>
            <a:r>
              <a:rPr lang="en-US" altLang="ko-KR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Model</a:t>
            </a:r>
            <a:r>
              <a:rPr lang="ko-KR" altLang="en-US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 </a:t>
            </a:r>
            <a:r>
              <a:rPr lang="en-US" altLang="ko-KR" sz="1100" b="1" spc="-5">
                <a:solidFill>
                  <a:srgbClr val="F1F1F1"/>
                </a:solidFill>
                <a:latin typeface="Trebuchet MS"/>
                <a:ea typeface="+mj-ea"/>
                <a:cs typeface="Trebuchet MS"/>
              </a:rPr>
              <a:t>overview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8154" y="999678"/>
            <a:ext cx="1919846" cy="36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솔루션 개요</a:t>
            </a:r>
          </a:p>
        </p:txBody>
      </p:sp>
      <p:sp>
        <p:nvSpPr>
          <p:cNvPr id="4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4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</a:t>
            </a:fld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  <a:r>
              <a:rPr lang="ko-KR" altLang="en-US"/>
              <a:t> - </a:t>
            </a:r>
            <a:r>
              <a:rPr lang="en-US" altLang="ko-KR"/>
              <a:t>optimizer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20</a:t>
            </a:fld>
            <a:endParaRPr 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b="95691"/>
          <a:stretch/>
        </p:blipFill>
        <p:spPr>
          <a:xfrm>
            <a:off x="0" y="649304"/>
            <a:ext cx="6858000" cy="157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4A96F-2503-534D-A810-7AAD3A5815D3}"/>
              </a:ext>
            </a:extLst>
          </p:cNvPr>
          <p:cNvSpPr txBox="1"/>
          <p:nvPr/>
        </p:nvSpPr>
        <p:spPr>
          <a:xfrm>
            <a:off x="218998" y="744707"/>
            <a:ext cx="4188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/>
              <a:t>For item in [1, 2, 3, 4]:</a:t>
            </a:r>
          </a:p>
          <a:p>
            <a:pPr algn="l"/>
            <a:r>
              <a:rPr lang="en-US" altLang="ko-KR" sz="1200"/>
              <a:t>    … inout_mapping …</a:t>
            </a:r>
          </a:p>
          <a:p>
            <a:pPr algn="l"/>
            <a:r>
              <a:rPr lang="en-US" altLang="ko-KR" sz="1200"/>
              <a:t>    For date_idx in valid_dates:</a:t>
            </a:r>
          </a:p>
          <a:p>
            <a:pPr algn="l"/>
            <a:r>
              <a:rPr lang="en-US" altLang="ko-KR" sz="1200"/>
              <a:t>        For out_date_idx in range(~):</a:t>
            </a:r>
          </a:p>
          <a:p>
            <a:pPr algn="l"/>
            <a:r>
              <a:rPr lang="en-US" altLang="ko-KR" sz="1200"/>
              <a:t>            … line_(A&amp;B)_target_idx …</a:t>
            </a:r>
          </a:p>
          <a:p>
            <a:pPr algn="l"/>
            <a:r>
              <a:rPr lang="ko-KR" altLang="en-US" sz="1200"/>
              <a:t>            </a:t>
            </a:r>
            <a:r>
              <a:rPr lang="en-US" altLang="ko-KR" sz="1200"/>
              <a:t>…</a:t>
            </a:r>
            <a:r>
              <a:rPr lang="ko-KR" altLang="en-US" sz="1200"/>
              <a:t> </a:t>
            </a:r>
            <a:r>
              <a:rPr lang="en-US" altLang="ko-KR" sz="1200"/>
              <a:t>total_idle, total_delta =&gt; temp_new_mol update …</a:t>
            </a:r>
          </a:p>
          <a:p>
            <a:pPr algn="l"/>
            <a:r>
              <a:rPr lang="ko-KR" altLang="en-US" sz="1200"/>
              <a:t>            </a:t>
            </a:r>
            <a:r>
              <a:rPr lang="en-US" altLang="ko-KR" sz="1200"/>
              <a:t>…</a:t>
            </a:r>
            <a:r>
              <a:rPr lang="ko-KR" altLang="en-US" sz="1200"/>
              <a:t> </a:t>
            </a:r>
            <a:r>
              <a:rPr lang="en-US" altLang="ko-KR" sz="1200"/>
              <a:t>max_count check …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8BA18D1B-58A8-C942-83F3-29B1016A0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5" t="66905" r="24647" b="22577"/>
          <a:stretch/>
        </p:blipFill>
        <p:spPr>
          <a:xfrm>
            <a:off x="362168" y="3924435"/>
            <a:ext cx="5983830" cy="6551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388E1B-6E21-AD4F-8336-97FC404FA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t="44880" r="24647" b="34453"/>
          <a:stretch/>
        </p:blipFill>
        <p:spPr>
          <a:xfrm>
            <a:off x="712196" y="2113307"/>
            <a:ext cx="5079617" cy="128846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22834A-F764-B149-9872-8361E6C544CF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3305683" y="1437205"/>
            <a:ext cx="1101964" cy="658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223EEF-3727-5F49-8AD7-6B37D62280F6}"/>
              </a:ext>
            </a:extLst>
          </p:cNvPr>
          <p:cNvSpPr txBox="1"/>
          <p:nvPr/>
        </p:nvSpPr>
        <p:spPr>
          <a:xfrm>
            <a:off x="4171329" y="942567"/>
            <a:ext cx="246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/>
              <a:t>너무 지나치게 미리 생산해서 점수가 감소하는 경우엔 </a:t>
            </a:r>
            <a:r>
              <a:rPr lang="en-US" altLang="ko-KR" sz="1400" b="1"/>
              <a:t>break!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F87DD-1D2D-F94A-889C-D7FEDB0E113A}"/>
              </a:ext>
            </a:extLst>
          </p:cNvPr>
          <p:cNvSpPr txBox="1"/>
          <p:nvPr/>
        </p:nvSpPr>
        <p:spPr>
          <a:xfrm>
            <a:off x="280266" y="3624153"/>
            <a:ext cx="4188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/>
              <a:t>각 </a:t>
            </a:r>
            <a:r>
              <a:rPr lang="en-US" altLang="ko-KR" sz="1400" b="1"/>
              <a:t>item</a:t>
            </a:r>
            <a:r>
              <a:rPr lang="ko-KR" altLang="en-US" sz="1400" b="1"/>
              <a:t>들에 대한 </a:t>
            </a:r>
            <a:r>
              <a:rPr lang="en-US" altLang="ko-KR" sz="1400" b="1"/>
              <a:t>loop</a:t>
            </a:r>
            <a:r>
              <a:rPr lang="ko-KR" altLang="en-US" sz="1400" b="1"/>
              <a:t>가 모두 끝난 후 저장</a:t>
            </a:r>
          </a:p>
        </p:txBody>
      </p:sp>
    </p:spTree>
    <p:extLst>
      <p:ext uri="{BB962C8B-B14F-4D97-AF65-F5344CB8AC3E}">
        <p14:creationId xmlns:p14="http://schemas.microsoft.com/office/powerpoint/2010/main" val="70896115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EF75E0F-8488-B84B-BDF2-A6ADC97E00E3}"/>
              </a:ext>
            </a:extLst>
          </p:cNvPr>
          <p:cNvSpPr/>
          <p:nvPr/>
        </p:nvSpPr>
        <p:spPr>
          <a:xfrm>
            <a:off x="671169" y="1035782"/>
            <a:ext cx="4990079" cy="3012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86ADF-50BD-DE45-A7A5-2A9EC5C1432F}"/>
              </a:ext>
            </a:extLst>
          </p:cNvPr>
          <p:cNvSpPr txBox="1"/>
          <p:nvPr/>
        </p:nvSpPr>
        <p:spPr>
          <a:xfrm>
            <a:off x="455539" y="728693"/>
            <a:ext cx="6163034" cy="364715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i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range(n_epoch):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time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range(submission.shape[0]):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date = time//24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state = [[Process_time_A &amp; B] + [date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이후 </a:t>
            </a:r>
            <a:r>
              <a:rPr lang="en-US" altLang="ko-KR" sz="1200" b="0" i="1" spc="0">
                <a:latin typeface="Aparajita"/>
              </a:rPr>
              <a:t>28</a:t>
            </a:r>
            <a:r>
              <a:rPr lang="ko-KR" altLang="en-US" sz="1200" b="0" i="1" spc="0">
                <a:latin typeface="Aparajita"/>
              </a:rPr>
              <a:t>일</a:t>
            </a:r>
            <a:r>
              <a:rPr lang="en-US" altLang="ko-KR" sz="12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동안의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en-US" altLang="ko-KR" sz="1500" b="0" i="1" spc="0">
                <a:latin typeface="Aparajita"/>
              </a:rPr>
              <a:t>order]</a:t>
            </a:r>
            <a:r>
              <a:rPr lang="ko-KR" altLang="en-US" sz="1500" b="0" i="1" spc="0">
                <a:latin typeface="Aparajita"/>
              </a:rPr>
              <a:t>]</a:t>
            </a: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en-US" altLang="ko-KR" sz="15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</a:t>
            </a:r>
            <a:r>
              <a:rPr lang="en-US" altLang="ko-KR" sz="1400" b="0" i="1" spc="0">
                <a:latin typeface="Aparajita"/>
              </a:rPr>
              <a:t>submission.iloc[time, ['Event_A', 'Event_B']] = [action_A, action_B]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Reward : if:  time &lt;= submission.shape[0]   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                elif : time == submission.shape[0]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 ~ 2 (according to score)</a:t>
            </a:r>
          </a:p>
          <a:p>
            <a:pPr>
              <a:defRPr lang="ko-KR" altLang="en-US"/>
            </a:pPr>
            <a:endParaRPr lang="en-US" altLang="ko-KR" sz="6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=&gt; Compute Gradient (by PPO)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176" y="196018"/>
            <a:ext cx="562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1. Model Overview (Pseudo Code)</a:t>
            </a: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21</a:t>
            </a:fld>
            <a:endParaRPr lang="en-US"/>
          </a:p>
        </p:txBody>
      </p:sp>
      <p:sp>
        <p:nvSpPr>
          <p:cNvPr id="34" name="직사각형 33"/>
          <p:cNvSpPr/>
          <p:nvPr/>
        </p:nvSpPr>
        <p:spPr>
          <a:xfrm>
            <a:off x="887590" y="2103646"/>
            <a:ext cx="180020" cy="68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11626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35662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59698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hidden3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651786" y="1815666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695219" y="18325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6" name="타원 55"/>
          <p:cNvSpPr/>
          <p:nvPr/>
        </p:nvSpPr>
        <p:spPr>
          <a:xfrm>
            <a:off x="2695219" y="192153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7" name="타원 56"/>
          <p:cNvSpPr/>
          <p:nvPr/>
        </p:nvSpPr>
        <p:spPr>
          <a:xfrm>
            <a:off x="2695219" y="201259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8" name="타원 57"/>
          <p:cNvSpPr/>
          <p:nvPr/>
        </p:nvSpPr>
        <p:spPr>
          <a:xfrm>
            <a:off x="2695219" y="210365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9" name="타원 58"/>
          <p:cNvSpPr/>
          <p:nvPr/>
        </p:nvSpPr>
        <p:spPr>
          <a:xfrm>
            <a:off x="2695219" y="219471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2651786" y="2355674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695219" y="237257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2" name="타원 61"/>
          <p:cNvSpPr/>
          <p:nvPr/>
        </p:nvSpPr>
        <p:spPr>
          <a:xfrm>
            <a:off x="2695219" y="246153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3" name="타원 62"/>
          <p:cNvSpPr/>
          <p:nvPr/>
        </p:nvSpPr>
        <p:spPr>
          <a:xfrm>
            <a:off x="2695219" y="255260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4" name="타원 63"/>
          <p:cNvSpPr/>
          <p:nvPr/>
        </p:nvSpPr>
        <p:spPr>
          <a:xfrm>
            <a:off x="2695219" y="264366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5" name="타원 64"/>
          <p:cNvSpPr/>
          <p:nvPr/>
        </p:nvSpPr>
        <p:spPr>
          <a:xfrm>
            <a:off x="2695219" y="273472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6" name="직사각형 65"/>
          <p:cNvSpPr/>
          <p:nvPr/>
        </p:nvSpPr>
        <p:spPr>
          <a:xfrm>
            <a:off x="2651786" y="2931790"/>
            <a:ext cx="180020" cy="1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697315" y="29772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72" name="직선 화살표 연결선 71"/>
          <p:cNvCxnSpPr>
            <a:stCxn id="34" idx="3"/>
            <a:endCxn id="35" idx="1"/>
          </p:cNvCxnSpPr>
          <p:nvPr/>
        </p:nvCxnSpPr>
        <p:spPr>
          <a:xfrm>
            <a:off x="1067610" y="2445646"/>
            <a:ext cx="144016" cy="3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35" idx="3"/>
            <a:endCxn id="37" idx="1"/>
          </p:cNvCxnSpPr>
          <p:nvPr/>
        </p:nvCxnSpPr>
        <p:spPr>
          <a:xfrm>
            <a:off x="1391646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7" idx="3"/>
            <a:endCxn id="38" idx="1"/>
          </p:cNvCxnSpPr>
          <p:nvPr/>
        </p:nvCxnSpPr>
        <p:spPr>
          <a:xfrm>
            <a:off x="1715682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38" idx="3"/>
            <a:endCxn id="39" idx="1"/>
          </p:cNvCxnSpPr>
          <p:nvPr/>
        </p:nvCxnSpPr>
        <p:spPr>
          <a:xfrm flipV="1">
            <a:off x="2039718" y="2049666"/>
            <a:ext cx="612068" cy="39601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38" idx="3"/>
            <a:endCxn id="60" idx="1"/>
          </p:cNvCxnSpPr>
          <p:nvPr/>
        </p:nvCxnSpPr>
        <p:spPr>
          <a:xfrm>
            <a:off x="2039718" y="2445684"/>
            <a:ext cx="612068" cy="143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38" idx="3"/>
            <a:endCxn id="66" idx="1"/>
          </p:cNvCxnSpPr>
          <p:nvPr/>
        </p:nvCxnSpPr>
        <p:spPr>
          <a:xfrm>
            <a:off x="2039718" y="2445684"/>
            <a:ext cx="612068" cy="576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51058" y="3007784"/>
            <a:ext cx="428620" cy="21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07670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7022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linear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079150" y="2000622"/>
            <a:ext cx="536632" cy="2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11726" y="2285623"/>
            <a:ext cx="536632" cy="21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867810" y="1923658"/>
            <a:ext cx="2637420" cy="395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Prob_A</a:t>
            </a:r>
          </a:p>
          <a:p>
            <a:pPr>
              <a:defRPr lang="ko-KR" altLang="en-US"/>
            </a:pPr>
            <a:r>
              <a:rPr lang="en-US" altLang="ko-KR" sz="1000"/>
              <a:t>Prob_A  </a:t>
            </a:r>
            <a:r>
              <a:rPr lang="ko-KR" altLang="en-US" sz="1000"/>
              <a:t>× </a:t>
            </a:r>
            <a:r>
              <a:rPr lang="en-US" altLang="ko-KR" sz="1000"/>
              <a:t> mask_A  =&gt;  sampling  =&gt; </a:t>
            </a:r>
            <a:r>
              <a:rPr lang="en-US" altLang="ko-KR" sz="1000">
                <a:solidFill>
                  <a:srgbClr val="FF0000"/>
                </a:solidFill>
              </a:rPr>
              <a:t> Out_A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867810" y="2434766"/>
            <a:ext cx="2637420" cy="395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Prob_B</a:t>
            </a:r>
          </a:p>
          <a:p>
            <a:pPr>
              <a:defRPr lang="ko-KR" altLang="en-US"/>
            </a:pPr>
            <a:r>
              <a:rPr lang="en-US" altLang="ko-KR" sz="1000"/>
              <a:t>Prob_B  </a:t>
            </a:r>
            <a:r>
              <a:rPr lang="ko-KR" altLang="en-US" sz="1000"/>
              <a:t>× </a:t>
            </a:r>
            <a:r>
              <a:rPr lang="en-US" altLang="ko-KR" sz="1000"/>
              <a:t> mask_B  =&gt;  sampling  =&gt;</a:t>
            </a:r>
            <a:r>
              <a:rPr lang="en-US" altLang="ko-KR" sz="1000">
                <a:solidFill>
                  <a:srgbClr val="FF0000"/>
                </a:solidFill>
              </a:rPr>
              <a:t>  Out_B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867810" y="2902612"/>
            <a:ext cx="2637420" cy="24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>
                <a:solidFill>
                  <a:srgbClr val="FF0000"/>
                </a:solidFill>
              </a:rPr>
              <a:t>Value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10800000">
            <a:off x="5661248" y="2103698"/>
            <a:ext cx="288032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13242" y="2257440"/>
            <a:ext cx="1272142" cy="42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A Trajectory</a:t>
            </a:r>
          </a:p>
          <a:p>
            <a:pPr>
              <a:defRPr lang="ko-KR" altLang="en-US"/>
            </a:pPr>
            <a:r>
              <a:rPr lang="en-US" altLang="ko-KR" sz="700"/>
              <a:t>Horizon : submission.shape[0]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473116" y="4227934"/>
            <a:ext cx="1791607" cy="218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900"/>
              <a:t>Simulator().get_score(submission)</a:t>
            </a:r>
          </a:p>
        </p:txBody>
      </p:sp>
      <p:sp>
        <p:nvSpPr>
          <p:cNvPr id="93" name="화살표: 위쪽 92"/>
          <p:cNvSpPr/>
          <p:nvPr/>
        </p:nvSpPr>
        <p:spPr>
          <a:xfrm>
            <a:off x="5292581" y="3975906"/>
            <a:ext cx="144016" cy="252028"/>
          </a:xfrm>
          <a:prstGeom prst="upArrow">
            <a:avLst>
              <a:gd name="adj1" fmla="val 50000"/>
              <a:gd name="adj2" fmla="val 812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7" name="자유형: 도형 96"/>
          <p:cNvSpPr/>
          <p:nvPr/>
        </p:nvSpPr>
        <p:spPr>
          <a:xfrm>
            <a:off x="249723" y="2895786"/>
            <a:ext cx="1187054" cy="1584176"/>
          </a:xfrm>
          <a:custGeom>
            <a:avLst/>
            <a:gdLst>
              <a:gd name="connsiteX0" fmla="*/ 1189883 w 1187054"/>
              <a:gd name="connsiteY0" fmla="*/ 1591916 h 1730625"/>
              <a:gd name="connsiteX1" fmla="*/ 796183 w 1187054"/>
              <a:gd name="connsiteY1" fmla="*/ 1718916 h 1730625"/>
              <a:gd name="connsiteX2" fmla="*/ 34183 w 1187054"/>
              <a:gd name="connsiteY2" fmla="*/ 1598266 h 1730625"/>
              <a:gd name="connsiteX3" fmla="*/ 180233 w 1187054"/>
              <a:gd name="connsiteY3" fmla="*/ 601316 h 1730625"/>
              <a:gd name="connsiteX4" fmla="*/ 631083 w 1187054"/>
              <a:gd name="connsiteY4" fmla="*/ -1933 h 173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054" h="1730625">
                <a:moveTo>
                  <a:pt x="1189883" y="1591916"/>
                </a:moveTo>
                <a:cubicBezTo>
                  <a:pt x="1124266" y="1613083"/>
                  <a:pt x="988800" y="1717858"/>
                  <a:pt x="796183" y="1718916"/>
                </a:cubicBezTo>
                <a:cubicBezTo>
                  <a:pt x="603566" y="1719975"/>
                  <a:pt x="136841" y="1784533"/>
                  <a:pt x="34183" y="1598266"/>
                </a:cubicBezTo>
                <a:cubicBezTo>
                  <a:pt x="-68474" y="1411999"/>
                  <a:pt x="80750" y="868016"/>
                  <a:pt x="180233" y="601316"/>
                </a:cubicBezTo>
                <a:cubicBezTo>
                  <a:pt x="279716" y="334616"/>
                  <a:pt x="555941" y="98607"/>
                  <a:pt x="631083" y="-193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7" name="직사각형 106"/>
          <p:cNvSpPr/>
          <p:nvPr/>
        </p:nvSpPr>
        <p:spPr>
          <a:xfrm>
            <a:off x="0" y="1853"/>
            <a:ext cx="6858000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8" name="직사각형 107"/>
          <p:cNvSpPr/>
          <p:nvPr/>
        </p:nvSpPr>
        <p:spPr>
          <a:xfrm>
            <a:off x="4185084" y="0"/>
            <a:ext cx="2672916" cy="126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   1. Simulator</a:t>
            </a:r>
          </a:p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   2. Environment</a:t>
            </a:r>
          </a:p>
          <a:p>
            <a:pPr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   3. PPO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75098" y="3514924"/>
            <a:ext cx="5813959" cy="55399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vert="horz" wrap="square" lIns="91440" tIns="0" rIns="91440" bIns="0" anchor="t">
            <a:spAutoFit/>
          </a:bodyPr>
          <a:lstStyle/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Reward : if:  time &lt; submission.shape[0]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en-US" altLang="ko-KR" sz="1500" b="0" i="1" spc="0">
                <a:latin typeface="Aparajita"/>
              </a:rPr>
              <a:t> </a:t>
            </a:r>
            <a:r>
              <a:rPr lang="ko-KR" altLang="en-US" sz="1500" b="0" i="1" spc="0">
                <a:latin typeface="Aparajita"/>
              </a:rPr>
              <a:t>  </a:t>
            </a:r>
            <a:r>
              <a:rPr lang="en-US" altLang="ko-KR" sz="1500" b="0" i="1" spc="0">
                <a:latin typeface="Aparajita"/>
              </a:rPr>
              <a:t> 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        elif : time == submission.shape[0]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 ~ 2 (according to score)</a:t>
            </a:r>
          </a:p>
          <a:p>
            <a:pPr>
              <a:defRPr lang="ko-KR" altLang="en-US"/>
            </a:pPr>
            <a:endParaRPr lang="en-US" altLang="ko-KR" sz="600" b="0" i="1" spc="0">
              <a:latin typeface="Aparajit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77608" y="1450946"/>
            <a:ext cx="5005475" cy="26718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vert="horz" wrap="square" lIns="91440" tIns="0" rIns="91440" bIns="36000" anchor="ctr">
            <a:spAutoFit/>
          </a:bodyPr>
          <a:lstStyle/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state = [[Process_time_A &amp; B] + [date</a:t>
            </a:r>
            <a:r>
              <a:rPr lang="ko-KR" altLang="en-US" sz="1500" b="0" i="1" spc="0">
                <a:latin typeface="Aparajita"/>
              </a:rPr>
              <a:t> 이후 </a:t>
            </a:r>
            <a:r>
              <a:rPr lang="en-US" altLang="ko-KR" sz="1500" b="0" i="1" spc="0">
                <a:latin typeface="Aparajita"/>
              </a:rPr>
              <a:t>28</a:t>
            </a:r>
            <a:r>
              <a:rPr lang="ko-KR" altLang="en-US" sz="1500" b="0" i="1" spc="0">
                <a:latin typeface="Aparajita"/>
              </a:rPr>
              <a:t>일</a:t>
            </a:r>
            <a:r>
              <a:rPr lang="en-US" altLang="ko-KR" sz="1500" b="0" i="1" spc="0">
                <a:latin typeface="Aparajita"/>
              </a:rPr>
              <a:t> </a:t>
            </a:r>
            <a:r>
              <a:rPr lang="ko-KR" altLang="en-US" sz="1500" b="0" i="1" spc="0">
                <a:latin typeface="Aparajita"/>
              </a:rPr>
              <a:t>동안의 </a:t>
            </a:r>
            <a:r>
              <a:rPr lang="en-US" altLang="ko-KR" sz="1500" b="0" i="1" spc="0">
                <a:latin typeface="Aparajita"/>
              </a:rPr>
              <a:t>order]</a:t>
            </a:r>
            <a:r>
              <a:rPr lang="ko-KR" altLang="en-US" sz="1500" b="0" i="1" spc="0">
                <a:latin typeface="Aparajita"/>
              </a:rPr>
              <a:t>]</a:t>
            </a:r>
          </a:p>
        </p:txBody>
      </p:sp>
      <p:grpSp>
        <p:nvGrpSpPr>
          <p:cNvPr id="162" name="그룹 161"/>
          <p:cNvGrpSpPr/>
          <p:nvPr/>
        </p:nvGrpSpPr>
        <p:grpSpPr>
          <a:xfrm>
            <a:off x="2843808" y="1916832"/>
            <a:ext cx="2637420" cy="1220924"/>
            <a:chOff x="-3081470" y="1923658"/>
            <a:chExt cx="2637420" cy="1220924"/>
          </a:xfrm>
        </p:grpSpPr>
        <p:sp>
          <p:nvSpPr>
            <p:cNvPr id="161" name="직사각형 160"/>
            <p:cNvSpPr/>
            <p:nvPr/>
          </p:nvSpPr>
          <p:spPr>
            <a:xfrm>
              <a:off x="-3024844" y="1952836"/>
              <a:ext cx="2421904" cy="11881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-3081470" y="1923658"/>
              <a:ext cx="26374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000"/>
                <a:t>&lt;--- </a:t>
              </a:r>
              <a:r>
                <a:rPr lang="en-US" altLang="ko-KR" sz="1000"/>
                <a:t>Prob_A</a:t>
              </a:r>
            </a:p>
            <a:p>
              <a:pPr>
                <a:defRPr lang="ko-KR" altLang="en-US"/>
              </a:pPr>
              <a:r>
                <a:rPr lang="en-US" altLang="ko-KR" sz="1000"/>
                <a:t>Prob_A  </a:t>
              </a:r>
              <a:r>
                <a:rPr lang="ko-KR" altLang="en-US" sz="1000"/>
                <a:t>× </a:t>
              </a:r>
              <a:r>
                <a:rPr lang="en-US" altLang="ko-KR" sz="1000"/>
                <a:t> mask_A  =&gt;  sampling  =&gt; </a:t>
              </a:r>
              <a:r>
                <a:rPr lang="en-US" altLang="ko-KR" sz="1000">
                  <a:solidFill>
                    <a:srgbClr val="FF0000"/>
                  </a:solidFill>
                </a:rPr>
                <a:t> action_A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-3081470" y="2434766"/>
              <a:ext cx="26374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000"/>
                <a:t>&lt;--- </a:t>
              </a:r>
              <a:r>
                <a:rPr lang="en-US" altLang="ko-KR" sz="1000"/>
                <a:t>Prob_B</a:t>
              </a:r>
            </a:p>
            <a:p>
              <a:pPr>
                <a:defRPr lang="ko-KR" altLang="en-US"/>
              </a:pPr>
              <a:r>
                <a:rPr lang="en-US" altLang="ko-KR" sz="1000"/>
                <a:t>Prob_B  </a:t>
              </a:r>
              <a:r>
                <a:rPr lang="ko-KR" altLang="en-US" sz="1000"/>
                <a:t>× </a:t>
              </a:r>
              <a:r>
                <a:rPr lang="en-US" altLang="ko-KR" sz="1000"/>
                <a:t> mask_B  =&gt;  sampling  =&gt;</a:t>
              </a:r>
              <a:r>
                <a:rPr lang="en-US" altLang="ko-KR" sz="1000">
                  <a:solidFill>
                    <a:srgbClr val="FF0000"/>
                  </a:solidFill>
                </a:rPr>
                <a:t>  action_B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-3081470" y="2902612"/>
              <a:ext cx="2637420" cy="24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000"/>
                <a:t>&lt;--- </a:t>
              </a:r>
              <a:r>
                <a:rPr lang="en-US" altLang="ko-KR" sz="1000">
                  <a:solidFill>
                    <a:srgbClr val="FF0000"/>
                  </a:solidFill>
                </a:rPr>
                <a:t>Value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0ABEC5-A70B-1E43-808B-29CE7A7DDD03}"/>
              </a:ext>
            </a:extLst>
          </p:cNvPr>
          <p:cNvSpPr txBox="1"/>
          <p:nvPr/>
        </p:nvSpPr>
        <p:spPr>
          <a:xfrm>
            <a:off x="-53779" y="2918462"/>
            <a:ext cx="1045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 b="1" i="1"/>
              <a:t>train_net()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3563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Environment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22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7521" y="584683"/>
            <a:ext cx="5766322" cy="2791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/>
              <a:t>함수</a:t>
            </a:r>
            <a:endParaRPr lang="en-US" altLang="ko-KR"/>
          </a:p>
          <a:p>
            <a:pPr marL="257040" indent="-257040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update_mask() </a:t>
            </a:r>
            <a:br>
              <a:rPr lang="en-US" altLang="ko-KR" sz="1500"/>
            </a:br>
            <a:r>
              <a:rPr lang="en-US" altLang="ko-KR" sz="1000">
                <a:solidFill>
                  <a:srgbClr val="FF0000"/>
                </a:solidFill>
              </a:rPr>
              <a:t>	:</a:t>
            </a:r>
            <a:r>
              <a:rPr lang="ko-KR" altLang="en-US" sz="1000">
                <a:solidFill>
                  <a:srgbClr val="FF0000"/>
                </a:solidFill>
              </a:rPr>
              <a:t>  현재 </a:t>
            </a:r>
            <a:r>
              <a:rPr lang="en-US" altLang="ko-KR" sz="1000">
                <a:solidFill>
                  <a:srgbClr val="FF0000"/>
                </a:solidFill>
              </a:rPr>
              <a:t>step</a:t>
            </a:r>
            <a:r>
              <a:rPr lang="ko-KR" altLang="en-US" sz="1000">
                <a:solidFill>
                  <a:srgbClr val="FF0000"/>
                </a:solidFill>
              </a:rPr>
              <a:t> 이후에 </a:t>
            </a:r>
            <a:r>
              <a:rPr lang="en-US" altLang="ko-KR" sz="1000">
                <a:solidFill>
                  <a:srgbClr val="FF0000"/>
                </a:solidFill>
              </a:rPr>
              <a:t>available</a:t>
            </a:r>
            <a:r>
              <a:rPr lang="ko-KR" altLang="en-US" sz="1000">
                <a:solidFill>
                  <a:srgbClr val="FF0000"/>
                </a:solidFill>
              </a:rPr>
              <a:t> 한 </a:t>
            </a:r>
            <a:r>
              <a:rPr lang="en-US" altLang="ko-KR" sz="1000">
                <a:solidFill>
                  <a:srgbClr val="FF0000"/>
                </a:solidFill>
              </a:rPr>
              <a:t>event</a:t>
            </a:r>
            <a:r>
              <a:rPr lang="ko-KR" altLang="en-US" sz="1000">
                <a:solidFill>
                  <a:srgbClr val="FF0000"/>
                </a:solidFill>
              </a:rPr>
              <a:t>를 나타내도록 </a:t>
            </a:r>
            <a:r>
              <a:rPr lang="en-US" altLang="ko-KR" sz="1000">
                <a:solidFill>
                  <a:srgbClr val="FF0000"/>
                </a:solidFill>
              </a:rPr>
              <a:t>boolean mask</a:t>
            </a:r>
            <a:r>
              <a:rPr lang="ko-KR" altLang="en-US" sz="1000">
                <a:solidFill>
                  <a:srgbClr val="FF0000"/>
                </a:solidFill>
              </a:rPr>
              <a:t>를 </a:t>
            </a:r>
            <a:r>
              <a:rPr lang="en-US" altLang="ko-KR" sz="1000">
                <a:solidFill>
                  <a:srgbClr val="FF0000"/>
                </a:solidFill>
              </a:rPr>
              <a:t>update</a:t>
            </a:r>
            <a:r>
              <a:rPr lang="ko-KR" altLang="en-US" sz="1000">
                <a:solidFill>
                  <a:srgbClr val="FF0000"/>
                </a:solidFill>
              </a:rPr>
              <a:t> 함</a:t>
            </a:r>
            <a:br>
              <a:rPr lang="en-US" altLang="ko-KR" sz="1000">
                <a:solidFill>
                  <a:srgbClr val="FF0000"/>
                </a:solidFill>
              </a:rPr>
            </a:br>
            <a:r>
              <a:rPr lang="en-US" altLang="ko-KR" sz="1000">
                <a:solidFill>
                  <a:srgbClr val="FF0000"/>
                </a:solidFill>
              </a:rPr>
              <a:t>	</a:t>
            </a:r>
            <a:r>
              <a:rPr lang="ko-KR" altLang="en-US" sz="1000">
                <a:solidFill>
                  <a:srgbClr val="FF0000"/>
                </a:solidFill>
              </a:rPr>
              <a:t>  </a:t>
            </a:r>
            <a:r>
              <a:rPr lang="en-US" altLang="ko-KR" sz="1000">
                <a:solidFill>
                  <a:srgbClr val="FF0000"/>
                </a:solidFill>
              </a:rPr>
              <a:t>+</a:t>
            </a:r>
            <a:r>
              <a:rPr lang="ko-KR" altLang="en-US" sz="1000">
                <a:solidFill>
                  <a:srgbClr val="FF0000"/>
                </a:solidFill>
              </a:rPr>
              <a:t> </a:t>
            </a:r>
            <a:r>
              <a:rPr lang="en-US" altLang="ko-KR" sz="1000">
                <a:solidFill>
                  <a:srgbClr val="FF0000"/>
                </a:solidFill>
              </a:rPr>
              <a:t>baseline</a:t>
            </a:r>
            <a:r>
              <a:rPr lang="ko-KR" altLang="en-US" sz="1000">
                <a:solidFill>
                  <a:srgbClr val="FF0000"/>
                </a:solidFill>
              </a:rPr>
              <a:t>의</a:t>
            </a:r>
            <a:r>
              <a:rPr lang="en-US" altLang="ko-KR" sz="1000">
                <a:solidFill>
                  <a:srgbClr val="FF0000"/>
                </a:solidFill>
              </a:rPr>
              <a:t> genome.py</a:t>
            </a:r>
            <a:r>
              <a:rPr lang="ko-KR" altLang="en-US" sz="1000">
                <a:solidFill>
                  <a:srgbClr val="FF0000"/>
                </a:solidFill>
              </a:rPr>
              <a:t>에 있는 </a:t>
            </a:r>
            <a:r>
              <a:rPr lang="en-US" altLang="ko-KR" sz="1000">
                <a:solidFill>
                  <a:srgbClr val="FF0000"/>
                </a:solidFill>
              </a:rPr>
              <a:t>mask</a:t>
            </a:r>
            <a:r>
              <a:rPr lang="ko-KR" altLang="en-US" sz="1000">
                <a:solidFill>
                  <a:srgbClr val="FF0000"/>
                </a:solidFill>
              </a:rPr>
              <a:t>를 활용함</a:t>
            </a:r>
            <a:r>
              <a:rPr lang="en-US" altLang="ko-KR" sz="1000">
                <a:solidFill>
                  <a:srgbClr val="FF0000"/>
                </a:solidFill>
              </a:rPr>
              <a:t>.</a:t>
            </a:r>
            <a:endParaRPr lang="en-US" altLang="ko-KR" sz="1000"/>
          </a:p>
          <a:p>
            <a:pPr marL="257040" indent="-257040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save_csv()</a:t>
            </a:r>
            <a:br>
              <a:rPr lang="en-US" altLang="ko-KR" sz="1500"/>
            </a:br>
            <a:r>
              <a:rPr lang="ko-KR" altLang="en-US" sz="1000">
                <a:solidFill>
                  <a:srgbClr val="FF0000"/>
                </a:solidFill>
              </a:rPr>
              <a:t> </a:t>
            </a:r>
            <a:r>
              <a:rPr lang="en-US" altLang="ko-KR" sz="1000">
                <a:solidFill>
                  <a:srgbClr val="FF0000"/>
                </a:solidFill>
              </a:rPr>
              <a:t>	:</a:t>
            </a:r>
            <a:r>
              <a:rPr lang="ko-KR" altLang="en-US" sz="1000">
                <a:solidFill>
                  <a:srgbClr val="FF0000"/>
                </a:solidFill>
              </a:rPr>
              <a:t> </a:t>
            </a:r>
            <a:r>
              <a:rPr lang="en-US" altLang="ko-KR" sz="1000">
                <a:solidFill>
                  <a:srgbClr val="FF0000"/>
                </a:solidFill>
              </a:rPr>
              <a:t>env</a:t>
            </a:r>
            <a:r>
              <a:rPr lang="ko-KR" altLang="en-US" sz="1000">
                <a:solidFill>
                  <a:srgbClr val="FF0000"/>
                </a:solidFill>
              </a:rPr>
              <a:t>에 저장된 </a:t>
            </a:r>
            <a:r>
              <a:rPr lang="en-US" altLang="ko-KR" sz="1000">
                <a:solidFill>
                  <a:srgbClr val="FF0000"/>
                </a:solidFill>
              </a:rPr>
              <a:t>submission</a:t>
            </a:r>
            <a:r>
              <a:rPr lang="ko-KR" altLang="en-US" sz="1000">
                <a:solidFill>
                  <a:srgbClr val="FF0000"/>
                </a:solidFill>
              </a:rPr>
              <a:t>을 </a:t>
            </a:r>
            <a:r>
              <a:rPr lang="en-US" altLang="ko-KR" sz="1000">
                <a:solidFill>
                  <a:srgbClr val="FF0000"/>
                </a:solidFill>
              </a:rPr>
              <a:t>csv</a:t>
            </a:r>
            <a:r>
              <a:rPr lang="ko-KR" altLang="en-US" sz="1000">
                <a:solidFill>
                  <a:srgbClr val="FF0000"/>
                </a:solidFill>
              </a:rPr>
              <a:t> 파일로 저장</a:t>
            </a:r>
            <a:r>
              <a:rPr lang="en-US" altLang="ko-KR" sz="1000">
                <a:solidFill>
                  <a:srgbClr val="FF0000"/>
                </a:solidFill>
              </a:rPr>
              <a:t>.</a:t>
            </a:r>
            <a:r>
              <a:rPr lang="ko-KR" altLang="en-US" sz="1000">
                <a:solidFill>
                  <a:srgbClr val="FF0000"/>
                </a:solidFill>
              </a:rPr>
              <a:t> </a:t>
            </a:r>
            <a:r>
              <a:rPr lang="en-US" altLang="ko-KR" sz="1000">
                <a:solidFill>
                  <a:srgbClr val="FF0000"/>
                </a:solidFill>
              </a:rPr>
              <a:t>(</a:t>
            </a:r>
            <a:r>
              <a:rPr lang="ko-KR" altLang="en-US" sz="1000">
                <a:solidFill>
                  <a:srgbClr val="FF0000"/>
                </a:solidFill>
              </a:rPr>
              <a:t>이때 </a:t>
            </a:r>
            <a:r>
              <a:rPr lang="en-US" altLang="ko-KR" sz="1000">
                <a:solidFill>
                  <a:srgbClr val="FF0000"/>
                </a:solidFill>
              </a:rPr>
              <a:t>PRT</a:t>
            </a:r>
            <a:r>
              <a:rPr lang="ko-KR" altLang="en-US" sz="1000">
                <a:solidFill>
                  <a:srgbClr val="FF0000"/>
                </a:solidFill>
              </a:rPr>
              <a:t> 값을 </a:t>
            </a:r>
            <a:r>
              <a:rPr lang="en-US" altLang="ko-KR" sz="1000">
                <a:solidFill>
                  <a:srgbClr val="FF0000"/>
                </a:solidFill>
              </a:rPr>
              <a:t>MOL</a:t>
            </a:r>
            <a:r>
              <a:rPr lang="ko-KR" altLang="en-US" sz="1000">
                <a:solidFill>
                  <a:srgbClr val="FF0000"/>
                </a:solidFill>
              </a:rPr>
              <a:t> </a:t>
            </a:r>
            <a:r>
              <a:rPr lang="en-US" altLang="ko-KR" sz="1000">
                <a:solidFill>
                  <a:srgbClr val="FF0000"/>
                </a:solidFill>
              </a:rPr>
              <a:t>input</a:t>
            </a:r>
            <a:r>
              <a:rPr lang="ko-KR" altLang="en-US" sz="1000">
                <a:solidFill>
                  <a:srgbClr val="FF0000"/>
                </a:solidFill>
              </a:rPr>
              <a:t>에 비례하게 설정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en-US" altLang="ko-KR" sz="1000"/>
          </a:p>
          <a:p>
            <a:pPr marL="257040" indent="-257040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reset()</a:t>
            </a:r>
            <a:br>
              <a:rPr lang="en-US" altLang="ko-KR" sz="1500"/>
            </a:br>
            <a:r>
              <a:rPr lang="en-US" altLang="ko-KR" sz="1000">
                <a:solidFill>
                  <a:srgbClr val="FF0000"/>
                </a:solidFill>
              </a:rPr>
              <a:t>	:</a:t>
            </a:r>
            <a:r>
              <a:rPr lang="ko-KR" altLang="en-US" sz="1000">
                <a:solidFill>
                  <a:srgbClr val="FF0000"/>
                </a:solidFill>
              </a:rPr>
              <a:t> </a:t>
            </a:r>
            <a:r>
              <a:rPr lang="en-US" altLang="ko-KR" sz="1000">
                <a:solidFill>
                  <a:srgbClr val="FF0000"/>
                </a:solidFill>
              </a:rPr>
              <a:t>one trajectory</a:t>
            </a:r>
            <a:r>
              <a:rPr lang="ko-KR" altLang="en-US" sz="1000">
                <a:solidFill>
                  <a:srgbClr val="FF0000"/>
                </a:solidFill>
              </a:rPr>
              <a:t>가 끝난 후 </a:t>
            </a:r>
            <a:r>
              <a:rPr lang="en-US" altLang="ko-KR" sz="1000">
                <a:solidFill>
                  <a:srgbClr val="FF0000"/>
                </a:solidFill>
              </a:rPr>
              <a:t>state, mask, submission </a:t>
            </a:r>
            <a:r>
              <a:rPr lang="ko-KR" altLang="en-US" sz="1000">
                <a:solidFill>
                  <a:srgbClr val="FF0000"/>
                </a:solidFill>
              </a:rPr>
              <a:t>등 모든 변수들을 초기값으로 되돌림</a:t>
            </a:r>
          </a:p>
          <a:p>
            <a:pPr marL="257040" indent="-257040" algn="l" defTabSz="885826" eaLnBrk="1" latinLnBrk="1" hangingPunct="1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Step()</a:t>
            </a:r>
            <a:br>
              <a:rPr lang="en-US" altLang="ko-KR" sz="1500"/>
            </a:br>
            <a:r>
              <a:rPr lang="ko-KR" altLang="en-US" sz="1000">
                <a:solidFill>
                  <a:srgbClr val="FF0000"/>
                </a:solidFill>
              </a:rPr>
              <a:t> </a:t>
            </a:r>
            <a:r>
              <a:rPr lang="en-US" altLang="ko-KR" sz="1000">
                <a:solidFill>
                  <a:srgbClr val="FF0000"/>
                </a:solidFill>
              </a:rPr>
              <a:t>	:</a:t>
            </a:r>
            <a:r>
              <a:rPr lang="ko-KR" altLang="en-US" sz="1000">
                <a:solidFill>
                  <a:srgbClr val="FF0000"/>
                </a:solidFill>
              </a:rPr>
              <a:t> 각 시간마다 </a:t>
            </a:r>
            <a:r>
              <a:rPr lang="en-US" altLang="ko-KR" sz="1000">
                <a:solidFill>
                  <a:srgbClr val="FF0000"/>
                </a:solidFill>
              </a:rPr>
              <a:t>action(Event_A, Event_B)</a:t>
            </a:r>
            <a:r>
              <a:rPr lang="ko-KR" altLang="en-US" sz="1000">
                <a:solidFill>
                  <a:srgbClr val="FF0000"/>
                </a:solidFill>
              </a:rPr>
              <a:t>을 받아 </a:t>
            </a:r>
            <a:r>
              <a:rPr lang="en-US" altLang="ko-KR" sz="1000">
                <a:solidFill>
                  <a:srgbClr val="FF0000"/>
                </a:solidFill>
              </a:rPr>
              <a:t>reward</a:t>
            </a:r>
            <a:r>
              <a:rPr lang="ko-KR" altLang="en-US" sz="1000">
                <a:solidFill>
                  <a:srgbClr val="FF0000"/>
                </a:solidFill>
              </a:rPr>
              <a:t>와 다음 </a:t>
            </a:r>
            <a:r>
              <a:rPr lang="en-US" altLang="ko-KR" sz="1000">
                <a:solidFill>
                  <a:srgbClr val="FF0000"/>
                </a:solidFill>
              </a:rPr>
              <a:t>state</a:t>
            </a:r>
            <a:r>
              <a:rPr lang="ko-KR" altLang="en-US" sz="1000">
                <a:solidFill>
                  <a:srgbClr val="FF0000"/>
                </a:solidFill>
              </a:rPr>
              <a:t>를 </a:t>
            </a:r>
            <a:r>
              <a:rPr lang="en-US" altLang="ko-KR" sz="1000">
                <a:solidFill>
                  <a:srgbClr val="FF0000"/>
                </a:solidFill>
              </a:rPr>
              <a:t>return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34435672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Environment</a:t>
            </a:r>
            <a:r>
              <a:rPr lang="ko-KR" altLang="en-US"/>
              <a:t> </a:t>
            </a:r>
            <a:r>
              <a:rPr lang="en-US" altLang="ko-KR"/>
              <a:t>- reset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23</a:t>
            </a:fld>
            <a:endParaRPr lang="en-US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D92F8691-1DEA-9A4F-A860-1C79D4A83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46972" r="11601" b="8932"/>
          <a:stretch/>
        </p:blipFill>
        <p:spPr>
          <a:xfrm>
            <a:off x="372684" y="1173255"/>
            <a:ext cx="6003318" cy="23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8593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3">
            <a:extLst>
              <a:ext uri="{FF2B5EF4-FFF2-40B4-BE49-F238E27FC236}">
                <a16:creationId xmlns:a16="http://schemas.microsoft.com/office/drawing/2014/main" id="{81FE598C-0DAE-7747-8FB9-EE457C9B3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32120" r="19981" b="37291"/>
          <a:stretch/>
        </p:blipFill>
        <p:spPr>
          <a:xfrm>
            <a:off x="124511" y="1362607"/>
            <a:ext cx="4483110" cy="1404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75175" y="196018"/>
            <a:ext cx="380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Environment</a:t>
            </a:r>
            <a:r>
              <a:rPr lang="ko-KR" altLang="en-US"/>
              <a:t> </a:t>
            </a:r>
            <a:r>
              <a:rPr lang="en-US" altLang="ko-KR"/>
              <a:t>- step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24</a:t>
            </a:fld>
            <a:endParaRPr 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25A37325-54BC-AC49-A06B-0544B72CA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t="33028" r="28921" b="51704"/>
          <a:stretch/>
        </p:blipFill>
        <p:spPr>
          <a:xfrm>
            <a:off x="73652" y="565350"/>
            <a:ext cx="3818892" cy="7793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0B51A3-1605-644D-8D24-1BDE7D237A0E}"/>
              </a:ext>
            </a:extLst>
          </p:cNvPr>
          <p:cNvSpPr/>
          <p:nvPr/>
        </p:nvSpPr>
        <p:spPr>
          <a:xfrm>
            <a:off x="227406" y="1577522"/>
            <a:ext cx="2860438" cy="1516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D248C6-008C-EE4E-BF5F-6CA021C04BE9}"/>
              </a:ext>
            </a:extLst>
          </p:cNvPr>
          <p:cNvSpPr/>
          <p:nvPr/>
        </p:nvSpPr>
        <p:spPr>
          <a:xfrm>
            <a:off x="475174" y="1808537"/>
            <a:ext cx="4176091" cy="1516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8" name="그림 10">
            <a:extLst>
              <a:ext uri="{FF2B5EF4-FFF2-40B4-BE49-F238E27FC236}">
                <a16:creationId xmlns:a16="http://schemas.microsoft.com/office/drawing/2014/main" id="{ED420A65-F4FE-8145-AE08-F80877F9D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5" t="48541" r="15589" b="8071"/>
          <a:stretch/>
        </p:blipFill>
        <p:spPr>
          <a:xfrm>
            <a:off x="207482" y="2784509"/>
            <a:ext cx="4249969" cy="207004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DE17E-5540-4E4F-87D1-C502119C8F03}"/>
              </a:ext>
            </a:extLst>
          </p:cNvPr>
          <p:cNvSpPr/>
          <p:nvPr/>
        </p:nvSpPr>
        <p:spPr>
          <a:xfrm>
            <a:off x="207483" y="3824941"/>
            <a:ext cx="1090020" cy="329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609173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3">
            <a:extLst>
              <a:ext uri="{FF2B5EF4-FFF2-40B4-BE49-F238E27FC236}">
                <a16:creationId xmlns:a16="http://schemas.microsoft.com/office/drawing/2014/main" id="{7BEE06E7-7EB9-A048-860F-765BE8DD0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32120" r="19981" b="37291"/>
          <a:stretch/>
        </p:blipFill>
        <p:spPr>
          <a:xfrm>
            <a:off x="124511" y="1362607"/>
            <a:ext cx="4483110" cy="1404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75175" y="196018"/>
            <a:ext cx="380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Environment</a:t>
            </a:r>
            <a:r>
              <a:rPr lang="ko-KR" altLang="en-US"/>
              <a:t> </a:t>
            </a:r>
            <a:r>
              <a:rPr lang="en-US" altLang="ko-KR"/>
              <a:t>- step (code)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25</a:t>
            </a:fld>
            <a:endParaRPr 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25A37325-54BC-AC49-A06B-0544B72CA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t="33028" r="28921" b="51704"/>
          <a:stretch/>
        </p:blipFill>
        <p:spPr>
          <a:xfrm>
            <a:off x="73652" y="565350"/>
            <a:ext cx="3818892" cy="779356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6197C7D5-ACE3-2A44-9F41-5D3BD39FF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5" t="48541" r="15589" b="8071"/>
          <a:stretch/>
        </p:blipFill>
        <p:spPr>
          <a:xfrm>
            <a:off x="207482" y="2784509"/>
            <a:ext cx="4249969" cy="20700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E30982-C40F-8140-88CF-26F444E64FC0}"/>
              </a:ext>
            </a:extLst>
          </p:cNvPr>
          <p:cNvSpPr/>
          <p:nvPr/>
        </p:nvSpPr>
        <p:spPr>
          <a:xfrm>
            <a:off x="475175" y="1934882"/>
            <a:ext cx="2321315" cy="8416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9B98F-6F85-F54C-8D2E-93D8B21E3127}"/>
              </a:ext>
            </a:extLst>
          </p:cNvPr>
          <p:cNvSpPr txBox="1"/>
          <p:nvPr/>
        </p:nvSpPr>
        <p:spPr>
          <a:xfrm>
            <a:off x="2796490" y="1968123"/>
            <a:ext cx="359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/>
              <a:t>best_mean_score</a:t>
            </a:r>
            <a:r>
              <a:rPr lang="ko-KR" altLang="en-US" b="1"/>
              <a:t> 보다 크면 </a:t>
            </a:r>
            <a:r>
              <a:rPr lang="en-US" altLang="ko-KR" b="1"/>
              <a:t>2</a:t>
            </a:r>
            <a:r>
              <a:rPr lang="ko-KR" altLang="en-US" b="1"/>
              <a:t>점</a:t>
            </a:r>
            <a:endParaRPr lang="en-US" altLang="ko-KR" b="1"/>
          </a:p>
          <a:p>
            <a:pPr algn="l"/>
            <a:r>
              <a:rPr lang="en-US" altLang="ko-KR" b="1"/>
              <a:t>best_mean_score - 1</a:t>
            </a:r>
            <a:r>
              <a:rPr lang="ko-KR" altLang="en-US" b="1"/>
              <a:t> 보다 크면 </a:t>
            </a:r>
            <a:r>
              <a:rPr lang="en-US" altLang="ko-KR" b="1"/>
              <a:t>1</a:t>
            </a:r>
            <a:r>
              <a:rPr lang="ko-KR" altLang="en-US" b="1"/>
              <a:t>점</a:t>
            </a:r>
            <a:endParaRPr lang="en-US" altLang="ko-KR" b="1"/>
          </a:p>
          <a:p>
            <a:pPr algn="l"/>
            <a:r>
              <a:rPr lang="ko-KR" altLang="en-US" b="1"/>
              <a:t>아니면 </a:t>
            </a:r>
            <a:r>
              <a:rPr lang="en-US" altLang="ko-KR" b="1"/>
              <a:t>0</a:t>
            </a:r>
            <a:r>
              <a:rPr lang="ko-KR" altLang="en-US" b="1"/>
              <a:t>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C7E99-CE7C-1B42-AFAE-7F4BC0D6B15A}"/>
              </a:ext>
            </a:extLst>
          </p:cNvPr>
          <p:cNvSpPr txBox="1"/>
          <p:nvPr/>
        </p:nvSpPr>
        <p:spPr>
          <a:xfrm>
            <a:off x="2796490" y="2854281"/>
            <a:ext cx="3476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 </a:t>
            </a:r>
            <a:r>
              <a:rPr lang="en-US" altLang="ko-KR" sz="1400"/>
              <a:t>&lt;-</a:t>
            </a:r>
            <a:r>
              <a:rPr lang="ko-KR" altLang="en-US" sz="1400"/>
              <a:t>    </a:t>
            </a:r>
            <a:r>
              <a:rPr lang="en-US" altLang="ko-KR" sz="1400"/>
              <a:t>mean_score</a:t>
            </a:r>
            <a:r>
              <a:rPr lang="ko-KR" altLang="en-US" sz="1400"/>
              <a:t>는 </a:t>
            </a:r>
            <a:r>
              <a:rPr lang="en-US" altLang="ko-KR" sz="1400"/>
              <a:t>5 epoch</a:t>
            </a:r>
            <a:r>
              <a:rPr lang="ko-KR" altLang="en-US" sz="1400"/>
              <a:t>동안의 </a:t>
            </a:r>
            <a:r>
              <a:rPr lang="en-US" altLang="ko-KR" sz="1400"/>
              <a:t>score</a:t>
            </a:r>
            <a:r>
              <a:rPr lang="ko-KR" altLang="en-US" sz="1400"/>
              <a:t>평균 </a:t>
            </a:r>
            <a:r>
              <a:rPr lang="en-US" altLang="ko-KR" sz="1400"/>
              <a:t>best_mean_score</a:t>
            </a:r>
            <a:r>
              <a:rPr lang="ko-KR" altLang="en-US" sz="1400"/>
              <a:t>는 그 중 가장 높은 값</a:t>
            </a:r>
          </a:p>
        </p:txBody>
      </p:sp>
    </p:spTree>
    <p:extLst>
      <p:ext uri="{BB962C8B-B14F-4D97-AF65-F5344CB8AC3E}">
        <p14:creationId xmlns:p14="http://schemas.microsoft.com/office/powerpoint/2010/main" val="366782915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03BE4-22CE-E141-AEFC-2F12837E35EE}"/>
              </a:ext>
            </a:extLst>
          </p:cNvPr>
          <p:cNvSpPr txBox="1"/>
          <p:nvPr/>
        </p:nvSpPr>
        <p:spPr>
          <a:xfrm>
            <a:off x="455539" y="728693"/>
            <a:ext cx="6163034" cy="364715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i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range(n_epoch):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time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range(submission.shape[0]):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date = time//24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state = [[Process_time_A &amp; B] + [date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이후 </a:t>
            </a:r>
            <a:r>
              <a:rPr lang="en-US" altLang="ko-KR" sz="1200" b="0" i="1" spc="0">
                <a:latin typeface="Aparajita"/>
              </a:rPr>
              <a:t>28</a:t>
            </a:r>
            <a:r>
              <a:rPr lang="ko-KR" altLang="en-US" sz="1200" b="0" i="1" spc="0">
                <a:latin typeface="Aparajita"/>
              </a:rPr>
              <a:t>일</a:t>
            </a:r>
            <a:r>
              <a:rPr lang="en-US" altLang="ko-KR" sz="12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동안의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en-US" altLang="ko-KR" sz="1500" b="0" i="1" spc="0">
                <a:latin typeface="Aparajita"/>
              </a:rPr>
              <a:t>order]</a:t>
            </a:r>
            <a:r>
              <a:rPr lang="ko-KR" altLang="en-US" sz="1500" b="0" i="1" spc="0">
                <a:latin typeface="Aparajita"/>
              </a:rPr>
              <a:t>]</a:t>
            </a: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en-US" altLang="ko-KR" sz="15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400" b="0" i="1" spc="0">
                <a:latin typeface="Aparajita"/>
              </a:rPr>
              <a:t>        submission.iloc[time, ['Event_A', 'Event_B']] = [action_A, action_B]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Reward : if:  time &lt;= submission.shape[0]   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                elif : time == submission.shape[0]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 ~ 2 (according to score)</a:t>
            </a:r>
          </a:p>
          <a:p>
            <a:pPr>
              <a:defRPr lang="ko-KR" altLang="en-US"/>
            </a:pPr>
            <a:endParaRPr lang="en-US" altLang="ko-KR" sz="6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=&gt; Compute Gradient (by PPO)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176" y="196018"/>
            <a:ext cx="562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1. Model Overview (Pseudo Code)</a:t>
            </a: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26</a:t>
            </a:fld>
            <a:endParaRPr lang="en-US"/>
          </a:p>
        </p:txBody>
      </p:sp>
      <p:sp>
        <p:nvSpPr>
          <p:cNvPr id="34" name="직사각형 33"/>
          <p:cNvSpPr/>
          <p:nvPr/>
        </p:nvSpPr>
        <p:spPr>
          <a:xfrm>
            <a:off x="887590" y="2103646"/>
            <a:ext cx="180020" cy="68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11626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35662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59698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hidden3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651786" y="1815666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695219" y="18325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6" name="타원 55"/>
          <p:cNvSpPr/>
          <p:nvPr/>
        </p:nvSpPr>
        <p:spPr>
          <a:xfrm>
            <a:off x="2695219" y="192153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7" name="타원 56"/>
          <p:cNvSpPr/>
          <p:nvPr/>
        </p:nvSpPr>
        <p:spPr>
          <a:xfrm>
            <a:off x="2695219" y="201259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8" name="타원 57"/>
          <p:cNvSpPr/>
          <p:nvPr/>
        </p:nvSpPr>
        <p:spPr>
          <a:xfrm>
            <a:off x="2695219" y="210365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9" name="타원 58"/>
          <p:cNvSpPr/>
          <p:nvPr/>
        </p:nvSpPr>
        <p:spPr>
          <a:xfrm>
            <a:off x="2695219" y="219471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2651786" y="2355674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695219" y="237257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2" name="타원 61"/>
          <p:cNvSpPr/>
          <p:nvPr/>
        </p:nvSpPr>
        <p:spPr>
          <a:xfrm>
            <a:off x="2695219" y="246153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3" name="타원 62"/>
          <p:cNvSpPr/>
          <p:nvPr/>
        </p:nvSpPr>
        <p:spPr>
          <a:xfrm>
            <a:off x="2695219" y="255260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4" name="타원 63"/>
          <p:cNvSpPr/>
          <p:nvPr/>
        </p:nvSpPr>
        <p:spPr>
          <a:xfrm>
            <a:off x="2695219" y="264366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5" name="타원 64"/>
          <p:cNvSpPr/>
          <p:nvPr/>
        </p:nvSpPr>
        <p:spPr>
          <a:xfrm>
            <a:off x="2695219" y="273472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6" name="직사각형 65"/>
          <p:cNvSpPr/>
          <p:nvPr/>
        </p:nvSpPr>
        <p:spPr>
          <a:xfrm>
            <a:off x="2651786" y="2931790"/>
            <a:ext cx="180020" cy="1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697315" y="29772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72" name="직선 화살표 연결선 71"/>
          <p:cNvCxnSpPr>
            <a:stCxn id="34" idx="3"/>
            <a:endCxn id="35" idx="1"/>
          </p:cNvCxnSpPr>
          <p:nvPr/>
        </p:nvCxnSpPr>
        <p:spPr>
          <a:xfrm>
            <a:off x="1067610" y="2445646"/>
            <a:ext cx="144016" cy="3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35" idx="3"/>
            <a:endCxn id="37" idx="1"/>
          </p:cNvCxnSpPr>
          <p:nvPr/>
        </p:nvCxnSpPr>
        <p:spPr>
          <a:xfrm>
            <a:off x="1391646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7" idx="3"/>
            <a:endCxn id="38" idx="1"/>
          </p:cNvCxnSpPr>
          <p:nvPr/>
        </p:nvCxnSpPr>
        <p:spPr>
          <a:xfrm>
            <a:off x="1715682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38" idx="3"/>
            <a:endCxn id="39" idx="1"/>
          </p:cNvCxnSpPr>
          <p:nvPr/>
        </p:nvCxnSpPr>
        <p:spPr>
          <a:xfrm flipV="1">
            <a:off x="2039718" y="2049666"/>
            <a:ext cx="612068" cy="39601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38" idx="3"/>
            <a:endCxn id="60" idx="1"/>
          </p:cNvCxnSpPr>
          <p:nvPr/>
        </p:nvCxnSpPr>
        <p:spPr>
          <a:xfrm>
            <a:off x="2039718" y="2445684"/>
            <a:ext cx="612068" cy="143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38" idx="3"/>
            <a:endCxn id="66" idx="1"/>
          </p:cNvCxnSpPr>
          <p:nvPr/>
        </p:nvCxnSpPr>
        <p:spPr>
          <a:xfrm>
            <a:off x="2039718" y="2445684"/>
            <a:ext cx="612068" cy="576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51058" y="3007784"/>
            <a:ext cx="428620" cy="21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07670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7022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linear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079150" y="2000622"/>
            <a:ext cx="536632" cy="2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11726" y="2285623"/>
            <a:ext cx="536632" cy="21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867810" y="1923658"/>
            <a:ext cx="2637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Prob_A</a:t>
            </a:r>
          </a:p>
          <a:p>
            <a:pPr>
              <a:defRPr lang="ko-KR" altLang="en-US"/>
            </a:pPr>
            <a:r>
              <a:rPr lang="en-US" altLang="ko-KR" sz="1000"/>
              <a:t>Prob_A  </a:t>
            </a:r>
            <a:r>
              <a:rPr lang="ko-KR" altLang="en-US" sz="1000"/>
              <a:t>× </a:t>
            </a:r>
            <a:r>
              <a:rPr lang="en-US" altLang="ko-KR" sz="1000"/>
              <a:t> mask_A  =&gt;  sampling  =&gt; </a:t>
            </a:r>
            <a:r>
              <a:rPr lang="en-US" altLang="ko-KR" sz="1000">
                <a:solidFill>
                  <a:srgbClr val="FF0000"/>
                </a:solidFill>
              </a:rPr>
              <a:t> action_A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867810" y="2434766"/>
            <a:ext cx="2637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Prob_B</a:t>
            </a:r>
          </a:p>
          <a:p>
            <a:pPr>
              <a:defRPr lang="ko-KR" altLang="en-US"/>
            </a:pPr>
            <a:r>
              <a:rPr lang="en-US" altLang="ko-KR" sz="1000"/>
              <a:t>Prob_B  </a:t>
            </a:r>
            <a:r>
              <a:rPr lang="ko-KR" altLang="en-US" sz="1000"/>
              <a:t>× </a:t>
            </a:r>
            <a:r>
              <a:rPr lang="en-US" altLang="ko-KR" sz="1000"/>
              <a:t> mask_B  =&gt;  sampling  =&gt;</a:t>
            </a:r>
            <a:r>
              <a:rPr lang="en-US" altLang="ko-KR" sz="1000">
                <a:solidFill>
                  <a:srgbClr val="FF0000"/>
                </a:solidFill>
              </a:rPr>
              <a:t>  action_B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867810" y="2902612"/>
            <a:ext cx="2637420" cy="24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>
                <a:solidFill>
                  <a:srgbClr val="FF0000"/>
                </a:solidFill>
              </a:rPr>
              <a:t>Value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10800000">
            <a:off x="5661248" y="2103698"/>
            <a:ext cx="288032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13242" y="2257440"/>
            <a:ext cx="1272142" cy="42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A Trajectory</a:t>
            </a:r>
          </a:p>
          <a:p>
            <a:pPr>
              <a:defRPr lang="ko-KR" altLang="en-US"/>
            </a:pPr>
            <a:r>
              <a:rPr lang="en-US" altLang="ko-KR" sz="700"/>
              <a:t>Horizon : submission.shape[0]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473116" y="4227934"/>
            <a:ext cx="1791607" cy="218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900"/>
              <a:t>Simulator().get_score(submission)</a:t>
            </a:r>
          </a:p>
        </p:txBody>
      </p:sp>
      <p:sp>
        <p:nvSpPr>
          <p:cNvPr id="93" name="화살표: 위쪽 92"/>
          <p:cNvSpPr/>
          <p:nvPr/>
        </p:nvSpPr>
        <p:spPr>
          <a:xfrm>
            <a:off x="5292581" y="3975906"/>
            <a:ext cx="144016" cy="252028"/>
          </a:xfrm>
          <a:prstGeom prst="upArrow">
            <a:avLst>
              <a:gd name="adj1" fmla="val 50000"/>
              <a:gd name="adj2" fmla="val 812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7" name="자유형: 도형 96"/>
          <p:cNvSpPr/>
          <p:nvPr/>
        </p:nvSpPr>
        <p:spPr>
          <a:xfrm>
            <a:off x="249723" y="2895786"/>
            <a:ext cx="1187054" cy="1584176"/>
          </a:xfrm>
          <a:custGeom>
            <a:avLst/>
            <a:gdLst>
              <a:gd name="connsiteX0" fmla="*/ 1189883 w 1187054"/>
              <a:gd name="connsiteY0" fmla="*/ 1591916 h 1730625"/>
              <a:gd name="connsiteX1" fmla="*/ 796183 w 1187054"/>
              <a:gd name="connsiteY1" fmla="*/ 1718916 h 1730625"/>
              <a:gd name="connsiteX2" fmla="*/ 34183 w 1187054"/>
              <a:gd name="connsiteY2" fmla="*/ 1598266 h 1730625"/>
              <a:gd name="connsiteX3" fmla="*/ 180233 w 1187054"/>
              <a:gd name="connsiteY3" fmla="*/ 601316 h 1730625"/>
              <a:gd name="connsiteX4" fmla="*/ 631083 w 1187054"/>
              <a:gd name="connsiteY4" fmla="*/ -1933 h 173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054" h="1730625">
                <a:moveTo>
                  <a:pt x="1189883" y="1591916"/>
                </a:moveTo>
                <a:cubicBezTo>
                  <a:pt x="1124266" y="1613083"/>
                  <a:pt x="988800" y="1717858"/>
                  <a:pt x="796183" y="1718916"/>
                </a:cubicBezTo>
                <a:cubicBezTo>
                  <a:pt x="603566" y="1719975"/>
                  <a:pt x="136841" y="1784533"/>
                  <a:pt x="34183" y="1598266"/>
                </a:cubicBezTo>
                <a:cubicBezTo>
                  <a:pt x="-68474" y="1411999"/>
                  <a:pt x="80750" y="868016"/>
                  <a:pt x="180233" y="601316"/>
                </a:cubicBezTo>
                <a:cubicBezTo>
                  <a:pt x="279716" y="334616"/>
                  <a:pt x="555941" y="98607"/>
                  <a:pt x="631083" y="-193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25" name="직사각형 224"/>
          <p:cNvSpPr/>
          <p:nvPr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8" name="직사각형 107"/>
          <p:cNvSpPr/>
          <p:nvPr/>
        </p:nvSpPr>
        <p:spPr>
          <a:xfrm>
            <a:off x="4185084" y="0"/>
            <a:ext cx="2672916" cy="126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   1. Simulator</a:t>
            </a:r>
          </a:p>
          <a:p>
            <a:pPr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   2. Environment</a:t>
            </a:r>
            <a:endParaRPr lang="en-US" altLang="ko-KR">
              <a:solidFill>
                <a:srgbClr val="FF0000"/>
              </a:solidFill>
            </a:endParaRPr>
          </a:p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   3. PPO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835013" y="1753766"/>
            <a:ext cx="2052228" cy="147616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890067" y="2103646"/>
            <a:ext cx="180020" cy="68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1214103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hidden1</a:t>
            </a:r>
          </a:p>
        </p:txBody>
      </p:sp>
      <p:sp>
        <p:nvSpPr>
          <p:cNvPr id="196" name="직사각형 195"/>
          <p:cNvSpPr/>
          <p:nvPr/>
        </p:nvSpPr>
        <p:spPr>
          <a:xfrm>
            <a:off x="1538139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hidden2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1862175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hidden3</a:t>
            </a:r>
          </a:p>
        </p:txBody>
      </p:sp>
      <p:sp>
        <p:nvSpPr>
          <p:cNvPr id="198" name="직사각형 197"/>
          <p:cNvSpPr/>
          <p:nvPr/>
        </p:nvSpPr>
        <p:spPr>
          <a:xfrm>
            <a:off x="2654263" y="1815666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2697696" y="18325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0" name="타원 199"/>
          <p:cNvSpPr/>
          <p:nvPr/>
        </p:nvSpPr>
        <p:spPr>
          <a:xfrm>
            <a:off x="2697696" y="192153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1" name="타원 200"/>
          <p:cNvSpPr/>
          <p:nvPr/>
        </p:nvSpPr>
        <p:spPr>
          <a:xfrm>
            <a:off x="2697696" y="201259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2" name="타원 201"/>
          <p:cNvSpPr/>
          <p:nvPr/>
        </p:nvSpPr>
        <p:spPr>
          <a:xfrm>
            <a:off x="2697696" y="210365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3" name="타원 202"/>
          <p:cNvSpPr/>
          <p:nvPr/>
        </p:nvSpPr>
        <p:spPr>
          <a:xfrm>
            <a:off x="2697696" y="219471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4" name="직사각형 203"/>
          <p:cNvSpPr/>
          <p:nvPr/>
        </p:nvSpPr>
        <p:spPr>
          <a:xfrm>
            <a:off x="2654263" y="2355674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05" name="타원 204"/>
          <p:cNvSpPr/>
          <p:nvPr/>
        </p:nvSpPr>
        <p:spPr>
          <a:xfrm>
            <a:off x="2697696" y="237257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6" name="타원 205"/>
          <p:cNvSpPr/>
          <p:nvPr/>
        </p:nvSpPr>
        <p:spPr>
          <a:xfrm>
            <a:off x="2697696" y="246153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7" name="타원 206"/>
          <p:cNvSpPr/>
          <p:nvPr/>
        </p:nvSpPr>
        <p:spPr>
          <a:xfrm>
            <a:off x="2697696" y="255260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8" name="타원 207"/>
          <p:cNvSpPr/>
          <p:nvPr/>
        </p:nvSpPr>
        <p:spPr>
          <a:xfrm>
            <a:off x="2697696" y="264366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09" name="타원 208"/>
          <p:cNvSpPr/>
          <p:nvPr/>
        </p:nvSpPr>
        <p:spPr>
          <a:xfrm>
            <a:off x="2697696" y="273472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10" name="직사각형 209"/>
          <p:cNvSpPr/>
          <p:nvPr/>
        </p:nvSpPr>
        <p:spPr>
          <a:xfrm>
            <a:off x="2654263" y="2931790"/>
            <a:ext cx="180020" cy="1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2699792" y="29772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212" name="직선 화살표 연결선 211"/>
          <p:cNvCxnSpPr>
            <a:stCxn id="194" idx="3"/>
            <a:endCxn id="195" idx="1"/>
          </p:cNvCxnSpPr>
          <p:nvPr/>
        </p:nvCxnSpPr>
        <p:spPr>
          <a:xfrm>
            <a:off x="1070087" y="2445646"/>
            <a:ext cx="144016" cy="3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195" idx="3"/>
            <a:endCxn id="196" idx="1"/>
          </p:cNvCxnSpPr>
          <p:nvPr/>
        </p:nvCxnSpPr>
        <p:spPr>
          <a:xfrm>
            <a:off x="1394123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/>
          <p:cNvCxnSpPr>
            <a:stCxn id="196" idx="3"/>
            <a:endCxn id="197" idx="1"/>
          </p:cNvCxnSpPr>
          <p:nvPr/>
        </p:nvCxnSpPr>
        <p:spPr>
          <a:xfrm>
            <a:off x="1718159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>
            <a:stCxn id="197" idx="3"/>
            <a:endCxn id="198" idx="1"/>
          </p:cNvCxnSpPr>
          <p:nvPr/>
        </p:nvCxnSpPr>
        <p:spPr>
          <a:xfrm flipV="1">
            <a:off x="2042195" y="2049666"/>
            <a:ext cx="612068" cy="39601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/>
          <p:cNvCxnSpPr>
            <a:stCxn id="197" idx="3"/>
            <a:endCxn id="204" idx="1"/>
          </p:cNvCxnSpPr>
          <p:nvPr/>
        </p:nvCxnSpPr>
        <p:spPr>
          <a:xfrm>
            <a:off x="2042195" y="2445684"/>
            <a:ext cx="612068" cy="143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stCxn id="197" idx="3"/>
            <a:endCxn id="210" idx="1"/>
          </p:cNvCxnSpPr>
          <p:nvPr/>
        </p:nvCxnSpPr>
        <p:spPr>
          <a:xfrm>
            <a:off x="2042195" y="2445684"/>
            <a:ext cx="612068" cy="576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253535" y="3007784"/>
            <a:ext cx="428620" cy="21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10147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929499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linear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2081627" y="2000622"/>
            <a:ext cx="536632" cy="2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2114203" y="2285623"/>
            <a:ext cx="536632" cy="21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719572" y="4047953"/>
            <a:ext cx="2590540" cy="33358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=&gt; Compute Gradient (by PPO)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9D3BA-8D9A-FC42-8FDC-FD428328C68F}"/>
              </a:ext>
            </a:extLst>
          </p:cNvPr>
          <p:cNvSpPr txBox="1"/>
          <p:nvPr/>
        </p:nvSpPr>
        <p:spPr>
          <a:xfrm>
            <a:off x="-53779" y="2918462"/>
            <a:ext cx="1045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 b="1" i="1"/>
              <a:t>train_net()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26E7BF-FC51-B54C-BF90-83165BDB9408}"/>
              </a:ext>
            </a:extLst>
          </p:cNvPr>
          <p:cNvSpPr/>
          <p:nvPr/>
        </p:nvSpPr>
        <p:spPr>
          <a:xfrm>
            <a:off x="671169" y="1035782"/>
            <a:ext cx="4990079" cy="3012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PPO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27</a:t>
            </a:fld>
            <a:endParaRPr 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E23E27D-83EC-3F40-99D0-5FBEFE2D3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1" t="34218" r="9002" b="14884"/>
          <a:stretch/>
        </p:blipFill>
        <p:spPr>
          <a:xfrm>
            <a:off x="243144" y="637490"/>
            <a:ext cx="4952174" cy="2328779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EEE011DB-B44C-994C-94FF-ED0216278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2" t="43944" r="44021" b="37287"/>
          <a:stretch/>
        </p:blipFill>
        <p:spPr>
          <a:xfrm>
            <a:off x="4298946" y="1253530"/>
            <a:ext cx="2376542" cy="1712739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A9D4E03-5497-AC40-97FD-D9A3FAB1DD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8" t="34248" r="14987" b="24096"/>
          <a:stretch/>
        </p:blipFill>
        <p:spPr>
          <a:xfrm>
            <a:off x="243143" y="3022700"/>
            <a:ext cx="4592817" cy="2032701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0DC9AD97-4163-434E-A727-8ED87D1B1F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2" t="33900" r="53649" b="51807"/>
          <a:stretch/>
        </p:blipFill>
        <p:spPr>
          <a:xfrm>
            <a:off x="4886378" y="3022700"/>
            <a:ext cx="1789110" cy="776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59D2D-9B7E-5542-A945-1F06B265AF6A}"/>
              </a:ext>
            </a:extLst>
          </p:cNvPr>
          <p:cNvSpPr txBox="1"/>
          <p:nvPr/>
        </p:nvSpPr>
        <p:spPr>
          <a:xfrm>
            <a:off x="2846255" y="620134"/>
            <a:ext cx="397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</a:rPr>
              <a:t>코드 공유 게시판에 </a:t>
            </a:r>
            <a:r>
              <a:rPr lang="en-US" altLang="ko-KR" sz="1200">
                <a:solidFill>
                  <a:srgbClr val="C00000"/>
                </a:solidFill>
              </a:rPr>
              <a:t>‘</a:t>
            </a:r>
            <a:r>
              <a:rPr lang="ko-KR" altLang="en-US" sz="1200">
                <a:solidFill>
                  <a:srgbClr val="C00000"/>
                </a:solidFill>
              </a:rPr>
              <a:t>나단단단단</a:t>
            </a:r>
            <a:r>
              <a:rPr lang="en-US" altLang="ko-KR" sz="1200">
                <a:solidFill>
                  <a:srgbClr val="C00000"/>
                </a:solidFill>
              </a:rPr>
              <a:t>…’</a:t>
            </a:r>
            <a:r>
              <a:rPr lang="ko-KR" altLang="en-US" sz="1200">
                <a:solidFill>
                  <a:srgbClr val="C00000"/>
                </a:solidFill>
              </a:rPr>
              <a:t> 님의 코드를 참고했습니다</a:t>
            </a:r>
            <a:r>
              <a:rPr lang="en-US" altLang="ko-KR" sz="1200">
                <a:solidFill>
                  <a:srgbClr val="C00000"/>
                </a:solidFill>
              </a:rPr>
              <a:t>.</a:t>
            </a:r>
            <a:r>
              <a:rPr lang="ko-KR" altLang="en-US" sz="1200">
                <a:solidFill>
                  <a:srgbClr val="C00000"/>
                </a:solidFill>
              </a:rPr>
              <a:t> </a:t>
            </a:r>
            <a:r>
              <a:rPr lang="en-US" altLang="ko-KR" sz="1200">
                <a:solidFill>
                  <a:srgbClr val="C00000"/>
                </a:solidFill>
              </a:rPr>
              <a:t>(</a:t>
            </a:r>
            <a:r>
              <a:rPr lang="ko-KR" altLang="en-US" sz="1200">
                <a:solidFill>
                  <a:srgbClr val="C00000"/>
                </a:solidFill>
              </a:rPr>
              <a:t>감사합니다</a:t>
            </a:r>
            <a:r>
              <a:rPr lang="en-US" altLang="ko-KR" sz="1200">
                <a:solidFill>
                  <a:srgbClr val="C00000"/>
                </a:solidFill>
              </a:rPr>
              <a:t>.)</a:t>
            </a:r>
            <a:endParaRPr lang="ko-KR" altLang="en-US" sz="1200">
              <a:solidFill>
                <a:srgbClr val="C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5150E1-92E7-F445-B5E9-75FD6F6285DA}"/>
              </a:ext>
            </a:extLst>
          </p:cNvPr>
          <p:cNvSpPr/>
          <p:nvPr/>
        </p:nvSpPr>
        <p:spPr>
          <a:xfrm>
            <a:off x="617569" y="2241177"/>
            <a:ext cx="2953372" cy="25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28267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PPO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28</a:t>
            </a:fld>
            <a:endParaRPr 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E23E27D-83EC-3F40-99D0-5FBEFE2D3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1" t="34217" r="9002" b="15807"/>
          <a:stretch/>
        </p:blipFill>
        <p:spPr>
          <a:xfrm>
            <a:off x="243144" y="637490"/>
            <a:ext cx="4952174" cy="2286649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A9D4E03-5497-AC40-97FD-D9A3FAB1D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8" t="34248" r="14987" b="24096"/>
          <a:stretch/>
        </p:blipFill>
        <p:spPr>
          <a:xfrm>
            <a:off x="243144" y="2996279"/>
            <a:ext cx="4592817" cy="2032701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0DC9AD97-4163-434E-A727-8ED87D1B1F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2" t="33900" r="53649" b="51807"/>
          <a:stretch/>
        </p:blipFill>
        <p:spPr>
          <a:xfrm>
            <a:off x="4891782" y="2996279"/>
            <a:ext cx="1789110" cy="776227"/>
          </a:xfrm>
          <a:prstGeom prst="rect">
            <a:avLst/>
          </a:prstGeom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3787A6C7-BEBA-6A4A-B3CC-F89C2326E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42068" r="11065" b="18472"/>
          <a:stretch/>
        </p:blipFill>
        <p:spPr>
          <a:xfrm>
            <a:off x="627695" y="1125876"/>
            <a:ext cx="4791523" cy="1798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980CF7-C5CC-8340-8098-96EE553FB423}"/>
              </a:ext>
            </a:extLst>
          </p:cNvPr>
          <p:cNvSpPr/>
          <p:nvPr/>
        </p:nvSpPr>
        <p:spPr>
          <a:xfrm>
            <a:off x="3359275" y="2799403"/>
            <a:ext cx="2136853" cy="1247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6C0C8A-B8AF-C64D-BD24-FDAAED40450D}"/>
              </a:ext>
            </a:extLst>
          </p:cNvPr>
          <p:cNvSpPr/>
          <p:nvPr/>
        </p:nvSpPr>
        <p:spPr>
          <a:xfrm>
            <a:off x="475175" y="4059675"/>
            <a:ext cx="4360786" cy="727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4524A0-5249-0244-9CEC-8412A637D6AD}"/>
              </a:ext>
            </a:extLst>
          </p:cNvPr>
          <p:cNvSpPr txBox="1"/>
          <p:nvPr/>
        </p:nvSpPr>
        <p:spPr>
          <a:xfrm>
            <a:off x="4125067" y="2508641"/>
            <a:ext cx="2555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olidFill>
                  <a:srgbClr val="C00000"/>
                </a:solidFill>
              </a:rPr>
              <a:t>200 epoch</a:t>
            </a:r>
            <a:r>
              <a:rPr lang="ko-KR" altLang="en-US" sz="1200">
                <a:solidFill>
                  <a:srgbClr val="C00000"/>
                </a:solidFill>
              </a:rPr>
              <a:t> 마다 </a:t>
            </a:r>
            <a:r>
              <a:rPr lang="en-US" altLang="ko-KR" sz="1200">
                <a:solidFill>
                  <a:srgbClr val="C00000"/>
                </a:solidFill>
              </a:rPr>
              <a:t>decaying</a:t>
            </a:r>
            <a:r>
              <a:rPr lang="ko-KR" altLang="en-US" sz="1200">
                <a:solidFill>
                  <a:srgbClr val="C00000"/>
                </a:solidFill>
              </a:rPr>
              <a:t> 하도록 설정</a:t>
            </a:r>
            <a:r>
              <a:rPr lang="en-US" altLang="ko-KR" sz="1200">
                <a:solidFill>
                  <a:srgbClr val="C00000"/>
                </a:solidFill>
              </a:rPr>
              <a:t>.</a:t>
            </a:r>
            <a:endParaRPr lang="ko-KR" altLang="en-US" sz="120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EAB88-9DCD-FC47-A0A3-03DCC24A026F}"/>
              </a:ext>
            </a:extLst>
          </p:cNvPr>
          <p:cNvSpPr txBox="1"/>
          <p:nvPr/>
        </p:nvSpPr>
        <p:spPr>
          <a:xfrm>
            <a:off x="2319718" y="3615157"/>
            <a:ext cx="308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>
                <a:solidFill>
                  <a:srgbClr val="C00000"/>
                </a:solidFill>
              </a:rPr>
              <a:t>For one step =&gt; softmax_dim=0</a:t>
            </a:r>
          </a:p>
          <a:p>
            <a:pPr algn="l"/>
            <a:r>
              <a:rPr lang="en-US" altLang="ko-KR" sz="1200">
                <a:solidFill>
                  <a:srgbClr val="C00000"/>
                </a:solidFill>
              </a:rPr>
              <a:t>For train network =&gt; softmax_dim=1</a:t>
            </a:r>
            <a:endParaRPr lang="ko-KR" altLang="en-US" sz="1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5941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PPO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train_net()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29</a:t>
            </a:fld>
            <a:endParaRPr 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B166C35-5EEE-4F46-BCC8-8D622D251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33028" r="12473" b="42316"/>
          <a:stretch/>
        </p:blipFill>
        <p:spPr>
          <a:xfrm>
            <a:off x="421640" y="864805"/>
            <a:ext cx="5869977" cy="1451784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735BC307-E964-224E-8710-DEBF3AE45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58980" r="12473" b="11560"/>
          <a:stretch/>
        </p:blipFill>
        <p:spPr>
          <a:xfrm>
            <a:off x="427418" y="2445068"/>
            <a:ext cx="5864199" cy="173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D2BA85-8FF1-D44A-BF62-5D673D8F6D5D}"/>
              </a:ext>
            </a:extLst>
          </p:cNvPr>
          <p:cNvSpPr txBox="1"/>
          <p:nvPr/>
        </p:nvSpPr>
        <p:spPr>
          <a:xfrm>
            <a:off x="4173568" y="2826912"/>
            <a:ext cx="261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/>
              <a:t>Step</a:t>
            </a:r>
            <a:r>
              <a:rPr lang="ko-KR" altLang="en-US" sz="1200"/>
              <a:t>마다 </a:t>
            </a:r>
            <a:r>
              <a:rPr lang="en-US" altLang="ko-KR" sz="1200"/>
              <a:t>Env</a:t>
            </a:r>
            <a:r>
              <a:rPr lang="ko-KR" altLang="en-US" sz="1200"/>
              <a:t>가 변하지 않기 때문에 </a:t>
            </a:r>
            <a:r>
              <a:rPr lang="en-US" altLang="ko-KR" sz="1200"/>
              <a:t>Discount</a:t>
            </a:r>
            <a:r>
              <a:rPr lang="ko-KR" altLang="en-US" sz="1200"/>
              <a:t> 하지 않는 것이 맞다고 판단함</a:t>
            </a:r>
            <a:r>
              <a:rPr lang="en-US" altLang="ko-KR" sz="1200"/>
              <a:t>.</a:t>
            </a:r>
          </a:p>
          <a:p>
            <a:pPr algn="l"/>
            <a:r>
              <a:rPr lang="en-US" altLang="ko-KR" sz="1200"/>
              <a:t>=&gt;</a:t>
            </a:r>
            <a:r>
              <a:rPr lang="ko-KR" altLang="en-US" sz="1200">
                <a:solidFill>
                  <a:srgbClr val="FF0000"/>
                </a:solidFill>
              </a:rPr>
              <a:t> </a:t>
            </a:r>
            <a:r>
              <a:rPr lang="en-US" altLang="ko-KR" sz="1200">
                <a:solidFill>
                  <a:srgbClr val="FF0000"/>
                </a:solidFill>
              </a:rPr>
              <a:t>gamma = 1.0,  lam = 1.0</a:t>
            </a:r>
            <a:r>
              <a:rPr lang="ko-KR" altLang="en-US" sz="120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600265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76772"/>
            <a:ext cx="6876256" cy="2052228"/>
          </a:xfrm>
          <a:prstGeom prst="rect">
            <a:avLst/>
          </a:prstGeom>
          <a:solidFill>
            <a:srgbClr val="8A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/>
                </a:solidFill>
                <a:latin typeface="한컴 윤체 M"/>
                <a:ea typeface="한컴 윤체 M"/>
              </a:rPr>
              <a:t>솔루션 개요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</a:t>
            </a:fld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PPO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train_net()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30</a:t>
            </a:fld>
            <a:endParaRPr lang="en-US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0C3BCF5-FD3B-EB4C-9B10-8E1A1177A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52352" r="11161" b="15966"/>
          <a:stretch/>
        </p:blipFill>
        <p:spPr>
          <a:xfrm>
            <a:off x="614628" y="1125355"/>
            <a:ext cx="5395073" cy="1828017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C775649A-505A-7C4C-87FB-052BFC9A1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9" t="39129" r="16068" b="39084"/>
          <a:stretch/>
        </p:blipFill>
        <p:spPr>
          <a:xfrm>
            <a:off x="614629" y="3032941"/>
            <a:ext cx="4776750" cy="121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8F26A-AF98-524C-BFE7-D5CD6C1AC5F6}"/>
              </a:ext>
            </a:extLst>
          </p:cNvPr>
          <p:cNvSpPr txBox="1"/>
          <p:nvPr/>
        </p:nvSpPr>
        <p:spPr>
          <a:xfrm>
            <a:off x="3317422" y="660686"/>
            <a:ext cx="302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</a:rPr>
              <a:t>line A</a:t>
            </a:r>
            <a:r>
              <a:rPr lang="ko-KR" altLang="en-US">
                <a:solidFill>
                  <a:srgbClr val="FF0000"/>
                </a:solidFill>
              </a:rPr>
              <a:t> 와 </a:t>
            </a:r>
            <a:r>
              <a:rPr lang="en-US" altLang="ko-KR">
                <a:solidFill>
                  <a:srgbClr val="FF0000"/>
                </a:solidFill>
              </a:rPr>
              <a:t>B</a:t>
            </a:r>
            <a:r>
              <a:rPr lang="ko-KR" altLang="en-US">
                <a:solidFill>
                  <a:srgbClr val="FF0000"/>
                </a:solidFill>
              </a:rPr>
              <a:t>의 </a:t>
            </a:r>
            <a:r>
              <a:rPr lang="en-US" altLang="ko-KR">
                <a:solidFill>
                  <a:srgbClr val="FF0000"/>
                </a:solidFill>
              </a:rPr>
              <a:t>loss</a:t>
            </a:r>
            <a:r>
              <a:rPr lang="ko-KR" altLang="en-US">
                <a:solidFill>
                  <a:srgbClr val="FF0000"/>
                </a:solidFill>
              </a:rPr>
              <a:t>를 각각 구함</a:t>
            </a:r>
          </a:p>
        </p:txBody>
      </p:sp>
    </p:spTree>
    <p:extLst>
      <p:ext uri="{BB962C8B-B14F-4D97-AF65-F5344CB8AC3E}">
        <p14:creationId xmlns:p14="http://schemas.microsoft.com/office/powerpoint/2010/main" val="271373330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7267" y="197343"/>
            <a:ext cx="562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main()</a:t>
            </a: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31</a:t>
            </a:fld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5539" y="728693"/>
            <a:ext cx="6163034" cy="364715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i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range(n_epoch):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time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range(submission.shape[0]):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date = time//24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state = [[Process_time_A &amp; B] + [date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이후 </a:t>
            </a:r>
            <a:r>
              <a:rPr lang="en-US" altLang="ko-KR" sz="1200" b="0" i="1" spc="0">
                <a:latin typeface="Aparajita"/>
              </a:rPr>
              <a:t>28</a:t>
            </a:r>
            <a:r>
              <a:rPr lang="ko-KR" altLang="en-US" sz="1200" b="0" i="1" spc="0">
                <a:latin typeface="Aparajita"/>
              </a:rPr>
              <a:t>일</a:t>
            </a:r>
            <a:r>
              <a:rPr lang="en-US" altLang="ko-KR" sz="12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동안의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en-US" altLang="ko-KR" sz="1500" b="0" i="1" spc="0">
                <a:latin typeface="Aparajita"/>
              </a:rPr>
              <a:t>order]</a:t>
            </a:r>
            <a:r>
              <a:rPr lang="ko-KR" altLang="en-US" sz="1500" b="0" i="1" spc="0">
                <a:latin typeface="Aparajita"/>
              </a:rPr>
              <a:t>]</a:t>
            </a: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en-US" altLang="ko-KR" sz="15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400" b="0" i="1" spc="0">
                <a:latin typeface="Aparajita"/>
              </a:rPr>
              <a:t>        submission.iloc[time, ['Event_A', 'Event_B']] = [action_A, action_B]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Reward : if:  time &lt;= submission.shape[0]   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                elif : time == submission.shape[0]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 ~ 2 (according to score)</a:t>
            </a:r>
          </a:p>
          <a:p>
            <a:pPr>
              <a:defRPr lang="ko-KR" altLang="en-US"/>
            </a:pPr>
            <a:endParaRPr lang="en-US" altLang="ko-KR" sz="6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=&gt; Compute Gradient (by PPO)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87590" y="2103646"/>
            <a:ext cx="180020" cy="68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11626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35662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59698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hidden3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651786" y="1815666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695219" y="18325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6" name="타원 55"/>
          <p:cNvSpPr/>
          <p:nvPr/>
        </p:nvSpPr>
        <p:spPr>
          <a:xfrm>
            <a:off x="2695219" y="192153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7" name="타원 56"/>
          <p:cNvSpPr/>
          <p:nvPr/>
        </p:nvSpPr>
        <p:spPr>
          <a:xfrm>
            <a:off x="2695219" y="201259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8" name="타원 57"/>
          <p:cNvSpPr/>
          <p:nvPr/>
        </p:nvSpPr>
        <p:spPr>
          <a:xfrm>
            <a:off x="2695219" y="210365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9" name="타원 58"/>
          <p:cNvSpPr/>
          <p:nvPr/>
        </p:nvSpPr>
        <p:spPr>
          <a:xfrm>
            <a:off x="2695219" y="219471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2651786" y="2355674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695219" y="237257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2" name="타원 61"/>
          <p:cNvSpPr/>
          <p:nvPr/>
        </p:nvSpPr>
        <p:spPr>
          <a:xfrm>
            <a:off x="2695219" y="246153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3" name="타원 62"/>
          <p:cNvSpPr/>
          <p:nvPr/>
        </p:nvSpPr>
        <p:spPr>
          <a:xfrm>
            <a:off x="2695219" y="255260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4" name="타원 63"/>
          <p:cNvSpPr/>
          <p:nvPr/>
        </p:nvSpPr>
        <p:spPr>
          <a:xfrm>
            <a:off x="2695219" y="264366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5" name="타원 64"/>
          <p:cNvSpPr/>
          <p:nvPr/>
        </p:nvSpPr>
        <p:spPr>
          <a:xfrm>
            <a:off x="2695219" y="273472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6" name="직사각형 65"/>
          <p:cNvSpPr/>
          <p:nvPr/>
        </p:nvSpPr>
        <p:spPr>
          <a:xfrm>
            <a:off x="2651786" y="2931790"/>
            <a:ext cx="180020" cy="1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697315" y="29772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72" name="직선 화살표 연결선 71"/>
          <p:cNvCxnSpPr>
            <a:stCxn id="34" idx="3"/>
            <a:endCxn id="35" idx="1"/>
          </p:cNvCxnSpPr>
          <p:nvPr/>
        </p:nvCxnSpPr>
        <p:spPr>
          <a:xfrm>
            <a:off x="1067610" y="2445646"/>
            <a:ext cx="144016" cy="3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35" idx="3"/>
            <a:endCxn id="37" idx="1"/>
          </p:cNvCxnSpPr>
          <p:nvPr/>
        </p:nvCxnSpPr>
        <p:spPr>
          <a:xfrm>
            <a:off x="1391646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7" idx="3"/>
            <a:endCxn id="38" idx="1"/>
          </p:cNvCxnSpPr>
          <p:nvPr/>
        </p:nvCxnSpPr>
        <p:spPr>
          <a:xfrm>
            <a:off x="1715682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38" idx="3"/>
            <a:endCxn id="39" idx="1"/>
          </p:cNvCxnSpPr>
          <p:nvPr/>
        </p:nvCxnSpPr>
        <p:spPr>
          <a:xfrm flipV="1">
            <a:off x="2039718" y="2049666"/>
            <a:ext cx="612068" cy="39601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38" idx="3"/>
            <a:endCxn id="60" idx="1"/>
          </p:cNvCxnSpPr>
          <p:nvPr/>
        </p:nvCxnSpPr>
        <p:spPr>
          <a:xfrm>
            <a:off x="2039718" y="2445684"/>
            <a:ext cx="612068" cy="143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38" idx="3"/>
            <a:endCxn id="66" idx="1"/>
          </p:cNvCxnSpPr>
          <p:nvPr/>
        </p:nvCxnSpPr>
        <p:spPr>
          <a:xfrm>
            <a:off x="2039718" y="2445684"/>
            <a:ext cx="612068" cy="576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51058" y="3007784"/>
            <a:ext cx="428620" cy="21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07670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7022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linear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079150" y="2000622"/>
            <a:ext cx="536632" cy="2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11726" y="2285623"/>
            <a:ext cx="536632" cy="21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867810" y="1923658"/>
            <a:ext cx="2637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Prob_A</a:t>
            </a:r>
          </a:p>
          <a:p>
            <a:pPr>
              <a:defRPr lang="ko-KR" altLang="en-US"/>
            </a:pPr>
            <a:r>
              <a:rPr lang="en-US" altLang="ko-KR" sz="1000"/>
              <a:t>Prob_A  </a:t>
            </a:r>
            <a:r>
              <a:rPr lang="ko-KR" altLang="en-US" sz="1000"/>
              <a:t>× </a:t>
            </a:r>
            <a:r>
              <a:rPr lang="en-US" altLang="ko-KR" sz="1000"/>
              <a:t> mask_A  =&gt;  sampling  =&gt; </a:t>
            </a:r>
            <a:r>
              <a:rPr lang="en-US" altLang="ko-KR" sz="1000">
                <a:solidFill>
                  <a:srgbClr val="FF0000"/>
                </a:solidFill>
              </a:rPr>
              <a:t> action_A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867810" y="2434766"/>
            <a:ext cx="2637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Prob_B</a:t>
            </a:r>
          </a:p>
          <a:p>
            <a:pPr>
              <a:defRPr lang="ko-KR" altLang="en-US"/>
            </a:pPr>
            <a:r>
              <a:rPr lang="en-US" altLang="ko-KR" sz="1000"/>
              <a:t>Prob_B  </a:t>
            </a:r>
            <a:r>
              <a:rPr lang="ko-KR" altLang="en-US" sz="1000"/>
              <a:t>× </a:t>
            </a:r>
            <a:r>
              <a:rPr lang="en-US" altLang="ko-KR" sz="1000"/>
              <a:t> mask_B  =&gt;  sampling  =&gt;</a:t>
            </a:r>
            <a:r>
              <a:rPr lang="en-US" altLang="ko-KR" sz="1000">
                <a:solidFill>
                  <a:srgbClr val="FF0000"/>
                </a:solidFill>
              </a:rPr>
              <a:t>  action_B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867810" y="2902612"/>
            <a:ext cx="2637420" cy="24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>
                <a:solidFill>
                  <a:srgbClr val="FF0000"/>
                </a:solidFill>
              </a:rPr>
              <a:t>Value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10800000">
            <a:off x="5661248" y="2103698"/>
            <a:ext cx="288032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13242" y="2257440"/>
            <a:ext cx="1272142" cy="42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A Trajectory</a:t>
            </a:r>
          </a:p>
          <a:p>
            <a:pPr>
              <a:defRPr lang="ko-KR" altLang="en-US"/>
            </a:pPr>
            <a:r>
              <a:rPr lang="en-US" altLang="ko-KR" sz="700"/>
              <a:t>Horizon : submission.shape[0]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71169" y="1035782"/>
            <a:ext cx="4975205" cy="3012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2" name="TextBox 91"/>
          <p:cNvSpPr txBox="1"/>
          <p:nvPr/>
        </p:nvSpPr>
        <p:spPr>
          <a:xfrm>
            <a:off x="4473116" y="4227934"/>
            <a:ext cx="1791607" cy="218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900"/>
              <a:t>Simulator().get_score(submission)</a:t>
            </a:r>
          </a:p>
        </p:txBody>
      </p:sp>
      <p:sp>
        <p:nvSpPr>
          <p:cNvPr id="93" name="화살표: 위쪽 92"/>
          <p:cNvSpPr/>
          <p:nvPr/>
        </p:nvSpPr>
        <p:spPr>
          <a:xfrm>
            <a:off x="5292581" y="3975906"/>
            <a:ext cx="144016" cy="252028"/>
          </a:xfrm>
          <a:prstGeom prst="upArrow">
            <a:avLst>
              <a:gd name="adj1" fmla="val 50000"/>
              <a:gd name="adj2" fmla="val 812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6" name="자유형: 도형 105"/>
          <p:cNvSpPr/>
          <p:nvPr/>
        </p:nvSpPr>
        <p:spPr>
          <a:xfrm>
            <a:off x="249723" y="2895786"/>
            <a:ext cx="1187054" cy="1584176"/>
          </a:xfrm>
          <a:custGeom>
            <a:avLst/>
            <a:gdLst>
              <a:gd name="connsiteX0" fmla="*/ 1189883 w 1187054"/>
              <a:gd name="connsiteY0" fmla="*/ 1591916 h 1730625"/>
              <a:gd name="connsiteX1" fmla="*/ 796183 w 1187054"/>
              <a:gd name="connsiteY1" fmla="*/ 1718916 h 1730625"/>
              <a:gd name="connsiteX2" fmla="*/ 34183 w 1187054"/>
              <a:gd name="connsiteY2" fmla="*/ 1598266 h 1730625"/>
              <a:gd name="connsiteX3" fmla="*/ 180233 w 1187054"/>
              <a:gd name="connsiteY3" fmla="*/ 601316 h 1730625"/>
              <a:gd name="connsiteX4" fmla="*/ 631083 w 1187054"/>
              <a:gd name="connsiteY4" fmla="*/ -1933 h 173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054" h="1730625">
                <a:moveTo>
                  <a:pt x="1189883" y="1591916"/>
                </a:moveTo>
                <a:cubicBezTo>
                  <a:pt x="1124266" y="1613083"/>
                  <a:pt x="988800" y="1717858"/>
                  <a:pt x="796183" y="1718916"/>
                </a:cubicBezTo>
                <a:cubicBezTo>
                  <a:pt x="603566" y="1719975"/>
                  <a:pt x="136841" y="1784533"/>
                  <a:pt x="34183" y="1598266"/>
                </a:cubicBezTo>
                <a:cubicBezTo>
                  <a:pt x="-68474" y="1411999"/>
                  <a:pt x="80750" y="868016"/>
                  <a:pt x="180233" y="601316"/>
                </a:cubicBezTo>
                <a:cubicBezTo>
                  <a:pt x="279716" y="334616"/>
                  <a:pt x="555941" y="98607"/>
                  <a:pt x="631083" y="-193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7" name="TextBox 106"/>
          <p:cNvSpPr txBox="1"/>
          <p:nvPr/>
        </p:nvSpPr>
        <p:spPr>
          <a:xfrm>
            <a:off x="-53779" y="2918462"/>
            <a:ext cx="1045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 b="1" i="1"/>
              <a:t>train_net()</a:t>
            </a:r>
          </a:p>
        </p:txBody>
      </p:sp>
    </p:spTree>
    <p:extLst>
      <p:ext uri="{BB962C8B-B14F-4D97-AF65-F5344CB8AC3E}">
        <p14:creationId xmlns:p14="http://schemas.microsoft.com/office/powerpoint/2010/main" val="332794537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5" y="196018"/>
            <a:ext cx="3808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main()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32</a:t>
            </a:fld>
            <a:endParaRPr 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CE31287-8453-A541-88D5-CE4970EFC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2" t="34073" r="10827" b="63333"/>
          <a:stretch/>
        </p:blipFill>
        <p:spPr>
          <a:xfrm>
            <a:off x="127721" y="722517"/>
            <a:ext cx="6591986" cy="162000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060763D3-C3BC-5C49-9975-31FC796C0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t="33690" r="10903" b="10911"/>
          <a:stretch/>
        </p:blipFill>
        <p:spPr>
          <a:xfrm>
            <a:off x="757017" y="1688353"/>
            <a:ext cx="5800834" cy="3060532"/>
          </a:xfrm>
          <a:prstGeom prst="rect">
            <a:avLst/>
          </a:prstGeom>
        </p:spPr>
      </p:pic>
      <p:pic>
        <p:nvPicPr>
          <p:cNvPr id="5" name="그림 2">
            <a:extLst>
              <a:ext uri="{FF2B5EF4-FFF2-40B4-BE49-F238E27FC236}">
                <a16:creationId xmlns:a16="http://schemas.microsoft.com/office/drawing/2014/main" id="{D1D64A33-9AE9-0F43-9513-E055EFF30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2" t="67023" r="10827" b="23043"/>
          <a:stretch/>
        </p:blipFill>
        <p:spPr>
          <a:xfrm>
            <a:off x="179427" y="1123885"/>
            <a:ext cx="5996966" cy="564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66386-BE2A-F74C-B575-CFCD59F1484C}"/>
              </a:ext>
            </a:extLst>
          </p:cNvPr>
          <p:cNvSpPr txBox="1"/>
          <p:nvPr/>
        </p:nvSpPr>
        <p:spPr>
          <a:xfrm>
            <a:off x="421640" y="754553"/>
            <a:ext cx="221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/>
              <a:t>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1877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76772"/>
            <a:ext cx="6876256" cy="2052228"/>
          </a:xfrm>
          <a:prstGeom prst="rect">
            <a:avLst/>
          </a:prstGeom>
          <a:solidFill>
            <a:srgbClr val="8A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/>
                </a:solidFill>
                <a:latin typeface="한컴 윤체 M"/>
                <a:ea typeface="한컴 윤체 M"/>
              </a:rPr>
              <a:t>결과 및 결언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5852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34</a:t>
            </a:fld>
            <a:endParaRPr lang="en-US"/>
          </a:p>
        </p:txBody>
      </p:sp>
      <p:sp>
        <p:nvSpPr>
          <p:cNvPr id="32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2098D-C0E5-7646-A34F-1FB50A4D0572}"/>
              </a:ext>
            </a:extLst>
          </p:cNvPr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3. </a:t>
            </a:r>
            <a:r>
              <a:rPr lang="ko-KR" altLang="en-US"/>
              <a:t>수치적 결과</a:t>
            </a: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3E655A94-2D70-7E4C-8D43-F34FD6541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34326" r="10226" b="17636"/>
          <a:stretch/>
        </p:blipFill>
        <p:spPr>
          <a:xfrm>
            <a:off x="760602" y="2217068"/>
            <a:ext cx="5336796" cy="2340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0490F8-104D-EE49-811B-35330FDD0B77}"/>
              </a:ext>
            </a:extLst>
          </p:cNvPr>
          <p:cNvSpPr txBox="1"/>
          <p:nvPr/>
        </p:nvSpPr>
        <p:spPr>
          <a:xfrm>
            <a:off x="421640" y="819150"/>
            <a:ext cx="5949977" cy="110799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/>
              <a:t>1000</a:t>
            </a:r>
            <a:r>
              <a:rPr lang="ko-KR" altLang="en-US"/>
              <a:t> </a:t>
            </a:r>
            <a:r>
              <a:rPr lang="en-US" altLang="ko-KR"/>
              <a:t>epochs’</a:t>
            </a:r>
            <a:r>
              <a:rPr lang="ko-KR" altLang="en-US"/>
              <a:t> </a:t>
            </a:r>
            <a:r>
              <a:rPr lang="en-US" altLang="ko-KR"/>
              <a:t>Best LB</a:t>
            </a:r>
            <a:r>
              <a:rPr lang="ko-KR" altLang="en-US"/>
              <a:t> </a:t>
            </a:r>
            <a:r>
              <a:rPr lang="en-US" altLang="ko-KR"/>
              <a:t>score : 62.75</a:t>
            </a:r>
            <a:endParaRPr lang="en-US" altLang="ko-KR" sz="120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 lang="ko-KR" altLang="en-US"/>
            </a:pPr>
            <a:endParaRPr lang="en-US" altLang="ko-KR" sz="120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/>
              <a:t>200</a:t>
            </a:r>
            <a:r>
              <a:rPr lang="ko-KR" altLang="en-US"/>
              <a:t> </a:t>
            </a:r>
            <a:r>
              <a:rPr lang="en-US" altLang="ko-KR"/>
              <a:t>epoch</a:t>
            </a:r>
            <a:r>
              <a:rPr lang="ko-KR" altLang="en-US"/>
              <a:t> 이후 </a:t>
            </a:r>
            <a:r>
              <a:rPr lang="en-US" altLang="ko-KR"/>
              <a:t>mean score</a:t>
            </a:r>
            <a:r>
              <a:rPr lang="ko-KR" altLang="en-US"/>
              <a:t>는 </a:t>
            </a:r>
            <a:r>
              <a:rPr lang="en-US" altLang="ko-KR"/>
              <a:t>61</a:t>
            </a:r>
            <a:r>
              <a:rPr lang="ko-KR" altLang="en-US"/>
              <a:t>점 초반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62</a:t>
            </a:r>
            <a:r>
              <a:rPr lang="ko-KR" altLang="en-US"/>
              <a:t>점 초반에서 오르락 내리락 함</a:t>
            </a:r>
            <a:r>
              <a:rPr lang="en-US" altLang="ko-KR"/>
              <a:t>.</a:t>
            </a:r>
            <a:r>
              <a:rPr lang="ko-KR" altLang="en-US"/>
              <a:t> 수렴성이 보장되지는 않음</a:t>
            </a:r>
            <a:r>
              <a:rPr lang="en-US" altLang="ko-KR"/>
              <a:t>.</a:t>
            </a:r>
            <a:endParaRPr lang="en-US" altLang="ko-KR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1EE8F5-28DC-844C-B169-F86E86A50791}"/>
              </a:ext>
            </a:extLst>
          </p:cNvPr>
          <p:cNvSpPr/>
          <p:nvPr/>
        </p:nvSpPr>
        <p:spPr>
          <a:xfrm>
            <a:off x="848469" y="3653276"/>
            <a:ext cx="2756170" cy="226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3. </a:t>
            </a:r>
            <a:r>
              <a:rPr lang="ko-KR" altLang="en-US"/>
              <a:t>적용 가능성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640" y="819150"/>
            <a:ext cx="6155340" cy="350865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/>
              <a:t>현업 적용 가능성</a:t>
            </a:r>
            <a:br>
              <a:rPr lang="en-US" altLang="ko-KR"/>
            </a:br>
            <a:r>
              <a:rPr lang="en-US" altLang="ko-KR" sz="1200">
                <a:solidFill>
                  <a:srgbClr val="0070C0"/>
                </a:solidFill>
              </a:rPr>
              <a:t>-</a:t>
            </a:r>
            <a:r>
              <a:rPr lang="ko-KR" altLang="en-US" sz="1200">
                <a:solidFill>
                  <a:srgbClr val="0070C0"/>
                </a:solidFill>
              </a:rPr>
              <a:t> 어떠한 방법으로 학습하든 </a:t>
            </a:r>
            <a:r>
              <a:rPr lang="en-US" altLang="ko-KR" sz="1200">
                <a:solidFill>
                  <a:srgbClr val="0070C0"/>
                </a:solidFill>
              </a:rPr>
              <a:t>data</a:t>
            </a:r>
            <a:r>
              <a:rPr lang="ko-KR" altLang="en-US" sz="1200">
                <a:solidFill>
                  <a:srgbClr val="0070C0"/>
                </a:solidFill>
              </a:rPr>
              <a:t>의 부족으로 인해 </a:t>
            </a:r>
            <a:r>
              <a:rPr lang="en-US" altLang="ko-KR" sz="1200">
                <a:solidFill>
                  <a:srgbClr val="0070C0"/>
                </a:solidFill>
              </a:rPr>
              <a:t>overfit</a:t>
            </a:r>
            <a:r>
              <a:rPr lang="ko-KR" altLang="en-US" sz="1200">
                <a:solidFill>
                  <a:srgbClr val="0070C0"/>
                </a:solidFill>
              </a:rPr>
              <a:t>할 가능성이 높음</a:t>
            </a:r>
            <a:r>
              <a:rPr lang="en-US" altLang="ko-KR" sz="1200">
                <a:solidFill>
                  <a:srgbClr val="0070C0"/>
                </a:solidFill>
              </a:rPr>
              <a:t>.</a:t>
            </a:r>
            <a:br>
              <a:rPr lang="en-US" altLang="ko-KR" sz="1200">
                <a:solidFill>
                  <a:srgbClr val="0070C0"/>
                </a:solidFill>
              </a:rPr>
            </a:br>
            <a:r>
              <a:rPr lang="en-US" altLang="ko-KR" sz="1200">
                <a:solidFill>
                  <a:srgbClr val="0070C0"/>
                </a:solidFill>
              </a:rPr>
              <a:t>-</a:t>
            </a:r>
            <a:r>
              <a:rPr lang="ko-KR" altLang="en-US" sz="1200">
                <a:solidFill>
                  <a:srgbClr val="0070C0"/>
                </a:solidFill>
              </a:rPr>
              <a:t> 강화학습이나 최적화를 단독으로 사용하는 것보다 </a:t>
            </a:r>
            <a:r>
              <a:rPr lang="ko-KR" altLang="en-US" sz="1200">
                <a:solidFill>
                  <a:srgbClr val="FF0000"/>
                </a:solidFill>
              </a:rPr>
              <a:t>강화학습과 최적화를 혼합해 사용</a:t>
            </a:r>
            <a:r>
              <a:rPr lang="ko-KR" altLang="en-US" sz="1200">
                <a:solidFill>
                  <a:srgbClr val="0070C0"/>
                </a:solidFill>
              </a:rPr>
              <a:t>하는 방법은 실무에서도 좋은 결과를 낼 것이라 생각함</a:t>
            </a:r>
            <a:r>
              <a:rPr lang="en-US" altLang="ko-KR" sz="1200">
                <a:solidFill>
                  <a:srgbClr val="0070C0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lang="ko-KR" altLang="en-US"/>
            </a:pPr>
            <a:endParaRPr lang="ko-KR" altLang="en-US"/>
          </a:p>
          <a:p>
            <a:pPr marL="285750" lvl="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/>
              <a:t>훈련</a:t>
            </a:r>
            <a:r>
              <a:rPr lang="en-US" altLang="ko-KR"/>
              <a:t>, </a:t>
            </a:r>
            <a:r>
              <a:rPr lang="ko-KR" altLang="en-US"/>
              <a:t>예측 등 동작 속도</a:t>
            </a:r>
            <a:br>
              <a:rPr lang="en-US" altLang="ko-KR"/>
            </a:br>
            <a:r>
              <a:rPr lang="en-US" altLang="ko-KR" sz="1200">
                <a:solidFill>
                  <a:srgbClr val="0070C0"/>
                </a:solidFill>
              </a:rPr>
              <a:t>-</a:t>
            </a:r>
            <a:r>
              <a:rPr lang="ko-KR" altLang="en-US" sz="1200">
                <a:solidFill>
                  <a:srgbClr val="0070C0"/>
                </a:solidFill>
              </a:rPr>
              <a:t> </a:t>
            </a:r>
            <a:r>
              <a:rPr lang="en-US" altLang="ko-KR" sz="1200">
                <a:solidFill>
                  <a:srgbClr val="0070C0"/>
                </a:solidFill>
              </a:rPr>
              <a:t>1</a:t>
            </a:r>
            <a:r>
              <a:rPr lang="ko-KR" altLang="en-US" sz="1200">
                <a:solidFill>
                  <a:srgbClr val="0070C0"/>
                </a:solidFill>
              </a:rPr>
              <a:t> </a:t>
            </a:r>
            <a:r>
              <a:rPr lang="en-US" altLang="ko-KR" sz="1200">
                <a:solidFill>
                  <a:srgbClr val="0070C0"/>
                </a:solidFill>
              </a:rPr>
              <a:t>epoch</a:t>
            </a:r>
            <a:r>
              <a:rPr lang="ko-KR" altLang="en-US" sz="1200">
                <a:solidFill>
                  <a:srgbClr val="0070C0"/>
                </a:solidFill>
              </a:rPr>
              <a:t>의 훈련에 약 </a:t>
            </a:r>
            <a:r>
              <a:rPr lang="en-US" altLang="ko-KR" sz="1200">
                <a:solidFill>
                  <a:srgbClr val="0070C0"/>
                </a:solidFill>
              </a:rPr>
              <a:t>2.8</a:t>
            </a:r>
            <a:r>
              <a:rPr lang="ko-KR" altLang="en-US" sz="1200">
                <a:solidFill>
                  <a:srgbClr val="0070C0"/>
                </a:solidFill>
              </a:rPr>
              <a:t>초가 소요됨</a:t>
            </a:r>
            <a:r>
              <a:rPr lang="en-US" altLang="ko-KR" sz="1200">
                <a:solidFill>
                  <a:srgbClr val="0070C0"/>
                </a:solidFill>
              </a:rPr>
              <a:t>.</a:t>
            </a:r>
            <a:br>
              <a:rPr lang="en-US" altLang="ko-KR" sz="1200">
                <a:solidFill>
                  <a:srgbClr val="0070C0"/>
                </a:solidFill>
              </a:rPr>
            </a:br>
            <a:r>
              <a:rPr lang="en-US" altLang="ko-KR" sz="1200">
                <a:solidFill>
                  <a:srgbClr val="0070C0"/>
                </a:solidFill>
              </a:rPr>
              <a:t>-</a:t>
            </a:r>
            <a:r>
              <a:rPr lang="ko-KR" altLang="en-US" sz="1200">
                <a:solidFill>
                  <a:srgbClr val="0070C0"/>
                </a:solidFill>
              </a:rPr>
              <a:t> </a:t>
            </a:r>
            <a:r>
              <a:rPr lang="en-US" altLang="ko-KR" sz="1200">
                <a:solidFill>
                  <a:srgbClr val="0070C0"/>
                </a:solidFill>
              </a:rPr>
              <a:t>1000</a:t>
            </a:r>
            <a:r>
              <a:rPr lang="ko-KR" altLang="en-US" sz="1200">
                <a:solidFill>
                  <a:srgbClr val="0070C0"/>
                </a:solidFill>
              </a:rPr>
              <a:t> </a:t>
            </a:r>
            <a:r>
              <a:rPr lang="en-US" altLang="ko-KR" sz="1200">
                <a:solidFill>
                  <a:srgbClr val="0070C0"/>
                </a:solidFill>
              </a:rPr>
              <a:t>epoch</a:t>
            </a:r>
            <a:r>
              <a:rPr lang="ko-KR" altLang="en-US" sz="1200">
                <a:solidFill>
                  <a:srgbClr val="0070C0"/>
                </a:solidFill>
              </a:rPr>
              <a:t> 훈련에 총 </a:t>
            </a:r>
            <a:r>
              <a:rPr lang="en-US" altLang="ko-KR" sz="1200">
                <a:solidFill>
                  <a:srgbClr val="0070C0"/>
                </a:solidFill>
              </a:rPr>
              <a:t>47</a:t>
            </a:r>
            <a:r>
              <a:rPr lang="ko-KR" altLang="en-US" sz="1200">
                <a:solidFill>
                  <a:srgbClr val="0070C0"/>
                </a:solidFill>
              </a:rPr>
              <a:t>분이 소요되었음</a:t>
            </a:r>
            <a:r>
              <a:rPr lang="en-US" altLang="ko-KR" sz="1200">
                <a:solidFill>
                  <a:srgbClr val="0070C0"/>
                </a:solidFill>
              </a:rPr>
              <a:t>.</a:t>
            </a:r>
            <a:br>
              <a:rPr lang="en-US" altLang="ko-KR" sz="1200">
                <a:solidFill>
                  <a:srgbClr val="0070C0"/>
                </a:solidFill>
              </a:rPr>
            </a:br>
            <a:br>
              <a:rPr lang="en-US" altLang="ko-KR" sz="1200">
                <a:solidFill>
                  <a:srgbClr val="0070C0"/>
                </a:solidFill>
              </a:rPr>
            </a:br>
            <a:br>
              <a:rPr lang="en-US" altLang="ko-KR" sz="1200">
                <a:solidFill>
                  <a:srgbClr val="0070C0"/>
                </a:solidFill>
              </a:rPr>
            </a:br>
            <a:br>
              <a:rPr lang="en-US" altLang="ko-KR" sz="1200">
                <a:solidFill>
                  <a:srgbClr val="0070C0"/>
                </a:solidFill>
              </a:rPr>
            </a:br>
            <a:br>
              <a:rPr lang="en-US" altLang="ko-KR" sz="1200">
                <a:solidFill>
                  <a:srgbClr val="0070C0"/>
                </a:solidFill>
              </a:rPr>
            </a:br>
            <a:br>
              <a:rPr lang="en-US" altLang="ko-KR" sz="1200">
                <a:solidFill>
                  <a:srgbClr val="0070C0"/>
                </a:solidFill>
              </a:rPr>
            </a:br>
            <a:br>
              <a:rPr lang="en-US" altLang="ko-KR" sz="1200">
                <a:solidFill>
                  <a:srgbClr val="0070C0"/>
                </a:solidFill>
              </a:rPr>
            </a:br>
            <a:br>
              <a:rPr lang="en-US" altLang="ko-KR" sz="1200">
                <a:solidFill>
                  <a:srgbClr val="0070C0"/>
                </a:solidFill>
              </a:rPr>
            </a:br>
            <a:br>
              <a:rPr lang="en-US" altLang="ko-KR" sz="1200">
                <a:solidFill>
                  <a:srgbClr val="0070C0"/>
                </a:solidFill>
              </a:rPr>
            </a:br>
            <a:r>
              <a:rPr lang="en-US" altLang="ko-KR" sz="1200">
                <a:solidFill>
                  <a:srgbClr val="0070C0"/>
                </a:solidFill>
              </a:rPr>
              <a:t>- </a:t>
            </a:r>
            <a:r>
              <a:rPr lang="ko-KR" altLang="en-US" sz="1200">
                <a:solidFill>
                  <a:srgbClr val="0070C0"/>
                </a:solidFill>
              </a:rPr>
              <a:t>이미 학습 된 </a:t>
            </a:r>
            <a:r>
              <a:rPr lang="en-US" altLang="ko-KR" sz="1200">
                <a:solidFill>
                  <a:srgbClr val="0070C0"/>
                </a:solidFill>
              </a:rPr>
              <a:t>neural net</a:t>
            </a:r>
            <a:r>
              <a:rPr lang="ko-KR" altLang="en-US" sz="1200">
                <a:solidFill>
                  <a:srgbClr val="0070C0"/>
                </a:solidFill>
              </a:rPr>
              <a:t>으로 예측할 때에는 약 </a:t>
            </a:r>
            <a:r>
              <a:rPr lang="en-US" altLang="ko-KR" sz="1200">
                <a:solidFill>
                  <a:srgbClr val="0070C0"/>
                </a:solidFill>
              </a:rPr>
              <a:t>2.5</a:t>
            </a:r>
            <a:r>
              <a:rPr lang="ko-KR" altLang="en-US" sz="1200">
                <a:solidFill>
                  <a:srgbClr val="0070C0"/>
                </a:solidFill>
              </a:rPr>
              <a:t>초가 소요됨</a:t>
            </a:r>
            <a:endParaRPr lang="en-US" altLang="ko-KR" sz="1200">
              <a:solidFill>
                <a:srgbClr val="0070C0"/>
              </a:solidFill>
            </a:endParaRP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35</a:t>
            </a:fld>
            <a:endParaRPr lang="en-US"/>
          </a:p>
        </p:txBody>
      </p:sp>
      <p:sp>
        <p:nvSpPr>
          <p:cNvPr id="32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748060AA-63D8-334C-A0F6-628010BB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t="59400" r="8966" b="15139"/>
          <a:stretch/>
        </p:blipFill>
        <p:spPr>
          <a:xfrm>
            <a:off x="151243" y="2628460"/>
            <a:ext cx="6555513" cy="12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859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3. </a:t>
            </a:r>
            <a:r>
              <a:rPr lang="ko-KR" altLang="en-US"/>
              <a:t>적용 가능성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640" y="819150"/>
            <a:ext cx="6155340" cy="313932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/>
              <a:t>모델 재사용 방법 등 기술</a:t>
            </a:r>
            <a:br>
              <a:rPr lang="en-US" altLang="ko-KR"/>
            </a:br>
            <a:br>
              <a:rPr lang="en-US" altLang="ko-KR"/>
            </a:br>
            <a:r>
              <a:rPr lang="ko-KR" altLang="en-US">
                <a:solidFill>
                  <a:srgbClr val="0070C0"/>
                </a:solidFill>
              </a:rPr>
              <a:t>학습 중에</a:t>
            </a:r>
            <a:r>
              <a:rPr lang="en-US" altLang="ko-KR">
                <a:solidFill>
                  <a:srgbClr val="0070C0"/>
                </a:solidFill>
              </a:rPr>
              <a:t> best_score</a:t>
            </a:r>
            <a:r>
              <a:rPr lang="ko-KR" altLang="en-US">
                <a:solidFill>
                  <a:srgbClr val="0070C0"/>
                </a:solidFill>
              </a:rPr>
              <a:t>를 계속 업데이트 하면서</a:t>
            </a:r>
            <a:r>
              <a:rPr lang="en-US" altLang="ko-KR">
                <a:solidFill>
                  <a:srgbClr val="0070C0"/>
                </a:solidFill>
              </a:rPr>
              <a:t>,</a:t>
            </a:r>
            <a:br>
              <a:rPr lang="en-US" altLang="ko-KR">
                <a:solidFill>
                  <a:srgbClr val="0070C0"/>
                </a:solidFill>
              </a:rPr>
            </a:br>
            <a:r>
              <a:rPr lang="en-US" altLang="ko-KR">
                <a:solidFill>
                  <a:srgbClr val="0070C0"/>
                </a:solidFill>
              </a:rPr>
              <a:t>best_score</a:t>
            </a:r>
            <a:r>
              <a:rPr lang="ko-KR" altLang="en-US">
                <a:solidFill>
                  <a:srgbClr val="0070C0"/>
                </a:solidFill>
              </a:rPr>
              <a:t>의 </a:t>
            </a:r>
            <a:r>
              <a:rPr lang="en-US" altLang="ko-KR">
                <a:solidFill>
                  <a:srgbClr val="0070C0"/>
                </a:solidFill>
              </a:rPr>
              <a:t>neural net weights</a:t>
            </a:r>
            <a:r>
              <a:rPr lang="ko-KR" altLang="en-US">
                <a:solidFill>
                  <a:srgbClr val="0070C0"/>
                </a:solidFill>
              </a:rPr>
              <a:t>를 </a:t>
            </a:r>
            <a:r>
              <a:rPr lang="en-US" altLang="ko-KR">
                <a:solidFill>
                  <a:srgbClr val="0070C0"/>
                </a:solidFill>
              </a:rPr>
              <a:t>pt</a:t>
            </a:r>
            <a:r>
              <a:rPr lang="ko-KR" altLang="en-US">
                <a:solidFill>
                  <a:srgbClr val="0070C0"/>
                </a:solidFill>
              </a:rPr>
              <a:t> 파일 형태로 저장함</a:t>
            </a:r>
            <a:br>
              <a:rPr lang="en-US" altLang="ko-KR">
                <a:solidFill>
                  <a:srgbClr val="0070C0"/>
                </a:solidFill>
              </a:rPr>
            </a:br>
            <a:br>
              <a:rPr lang="en-US" altLang="ko-KR">
                <a:solidFill>
                  <a:srgbClr val="0070C0"/>
                </a:solidFill>
              </a:rPr>
            </a:br>
            <a:br>
              <a:rPr lang="en-US" altLang="ko-KR">
                <a:solidFill>
                  <a:srgbClr val="0070C0"/>
                </a:solidFill>
              </a:rPr>
            </a:br>
            <a:br>
              <a:rPr lang="en-US" altLang="ko-KR">
                <a:solidFill>
                  <a:srgbClr val="0070C0"/>
                </a:solidFill>
              </a:rPr>
            </a:br>
            <a:br>
              <a:rPr lang="en-US" altLang="ko-KR">
                <a:solidFill>
                  <a:srgbClr val="0070C0"/>
                </a:solidFill>
              </a:rPr>
            </a:br>
            <a:br>
              <a:rPr lang="en-US" altLang="ko-KR">
                <a:solidFill>
                  <a:srgbClr val="0070C0"/>
                </a:solidFill>
              </a:rPr>
            </a:br>
            <a:br>
              <a:rPr lang="en-US" altLang="ko-KR">
                <a:solidFill>
                  <a:srgbClr val="0070C0"/>
                </a:solidFill>
              </a:rPr>
            </a:br>
            <a:r>
              <a:rPr lang="en-US" altLang="ko-KR">
                <a:solidFill>
                  <a:srgbClr val="0070C0"/>
                </a:solidFill>
              </a:rPr>
              <a:t>=&gt;</a:t>
            </a:r>
            <a:r>
              <a:rPr lang="ko-KR" altLang="en-US">
                <a:solidFill>
                  <a:srgbClr val="0070C0"/>
                </a:solidFill>
              </a:rPr>
              <a:t> 예측할 때에는 </a:t>
            </a:r>
            <a:r>
              <a:rPr lang="en-US" altLang="ko-KR">
                <a:solidFill>
                  <a:srgbClr val="0070C0"/>
                </a:solidFill>
              </a:rPr>
              <a:t>weights</a:t>
            </a:r>
            <a:r>
              <a:rPr lang="ko-KR" altLang="en-US">
                <a:solidFill>
                  <a:srgbClr val="0070C0"/>
                </a:solidFill>
              </a:rPr>
              <a:t>를 불러와 </a:t>
            </a:r>
            <a:r>
              <a:rPr lang="en-US" altLang="ko-KR">
                <a:solidFill>
                  <a:srgbClr val="0070C0"/>
                </a:solidFill>
              </a:rPr>
              <a:t>predict!</a:t>
            </a: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36</a:t>
            </a:fld>
            <a:endParaRPr lang="en-US"/>
          </a:p>
        </p:txBody>
      </p:sp>
      <p:sp>
        <p:nvSpPr>
          <p:cNvPr id="32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AC72EC46-0DB0-C34E-BE57-8DA90E47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4" t="50000" r="31277" b="36520"/>
          <a:stretch/>
        </p:blipFill>
        <p:spPr>
          <a:xfrm>
            <a:off x="558024" y="2033689"/>
            <a:ext cx="3489764" cy="803545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5EC4467C-0DEA-2949-959C-36A4C2467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8" t="55589" r="10046" b="36773"/>
          <a:stretch/>
        </p:blipFill>
        <p:spPr>
          <a:xfrm>
            <a:off x="558024" y="2988565"/>
            <a:ext cx="5640657" cy="42368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72A989C1-C9A0-B441-A60E-0E9F94A344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 t="50000" r="34456" b="38483"/>
          <a:stretch/>
        </p:blipFill>
        <p:spPr>
          <a:xfrm>
            <a:off x="558024" y="3958471"/>
            <a:ext cx="3934007" cy="71080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3. </a:t>
            </a:r>
            <a:r>
              <a:rPr lang="ko-KR" altLang="en-US"/>
              <a:t>독창성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639" y="819149"/>
            <a:ext cx="6279637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/>
              <a:t>모델의 독창성</a:t>
            </a:r>
            <a:r>
              <a:rPr lang="en-US" altLang="ko-KR"/>
              <a:t>/</a:t>
            </a:r>
            <a:r>
              <a:rPr lang="ko-KR" altLang="en-US"/>
              <a:t>참신성</a:t>
            </a:r>
            <a:br>
              <a:rPr lang="en-US" altLang="ko-KR"/>
            </a:br>
            <a:br>
              <a:rPr lang="en-US" altLang="ko-KR"/>
            </a:br>
            <a:r>
              <a:rPr lang="en-US" altLang="ko-KR" sz="1400">
                <a:solidFill>
                  <a:srgbClr val="0070C0"/>
                </a:solidFill>
              </a:rPr>
              <a:t>1)</a:t>
            </a: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simulator – optimizer</a:t>
            </a:r>
            <a:br>
              <a:rPr lang="en-US" altLang="ko-KR" sz="1400">
                <a:solidFill>
                  <a:srgbClr val="0070C0"/>
                </a:solidFill>
              </a:rPr>
            </a:b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-</a:t>
            </a: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inout_mapping</a:t>
            </a:r>
            <a:r>
              <a:rPr lang="ko-KR" altLang="en-US" sz="1400">
                <a:solidFill>
                  <a:srgbClr val="0070C0"/>
                </a:solidFill>
              </a:rPr>
              <a:t>등 </a:t>
            </a:r>
            <a:r>
              <a:rPr lang="en-US" altLang="ko-KR" sz="1400">
                <a:solidFill>
                  <a:srgbClr val="0070C0"/>
                </a:solidFill>
              </a:rPr>
              <a:t>time series</a:t>
            </a: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data</a:t>
            </a:r>
            <a:r>
              <a:rPr lang="ko-KR" altLang="en-US" sz="1400">
                <a:solidFill>
                  <a:srgbClr val="0070C0"/>
                </a:solidFill>
              </a:rPr>
              <a:t>의 특성의 효과적 활용</a:t>
            </a:r>
            <a:r>
              <a:rPr lang="en-US" altLang="ko-KR" sz="1400">
                <a:solidFill>
                  <a:srgbClr val="0070C0"/>
                </a:solidFill>
              </a:rPr>
              <a:t>.</a:t>
            </a:r>
            <a:br>
              <a:rPr lang="en-US" altLang="ko-KR" sz="1400">
                <a:solidFill>
                  <a:srgbClr val="0070C0"/>
                </a:solidFill>
              </a:rPr>
            </a:b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-</a:t>
            </a:r>
            <a:r>
              <a:rPr lang="ko-KR" altLang="en-US" sz="1400">
                <a:solidFill>
                  <a:srgbClr val="0070C0"/>
                </a:solidFill>
              </a:rPr>
              <a:t> 생산 라인 별 생산 여유에 따라 필요한 </a:t>
            </a:r>
            <a:r>
              <a:rPr lang="en-US" altLang="ko-KR" sz="1400">
                <a:solidFill>
                  <a:srgbClr val="0070C0"/>
                </a:solidFill>
              </a:rPr>
              <a:t>MOL input</a:t>
            </a:r>
            <a:r>
              <a:rPr lang="ko-KR" altLang="en-US" sz="1400">
                <a:solidFill>
                  <a:srgbClr val="0070C0"/>
                </a:solidFill>
              </a:rPr>
              <a:t>값을 배분하는 방식</a:t>
            </a:r>
            <a:r>
              <a:rPr lang="en-US" altLang="ko-KR" sz="1400">
                <a:solidFill>
                  <a:srgbClr val="0070C0"/>
                </a:solidFill>
              </a:rPr>
              <a:t>.</a:t>
            </a:r>
            <a:br>
              <a:rPr lang="en-US" altLang="ko-KR" sz="1400">
                <a:solidFill>
                  <a:srgbClr val="0070C0"/>
                </a:solidFill>
              </a:rPr>
            </a:br>
            <a:br>
              <a:rPr lang="en-US" altLang="ko-KR" sz="1400">
                <a:solidFill>
                  <a:srgbClr val="0070C0"/>
                </a:solidFill>
              </a:rPr>
            </a:br>
            <a:r>
              <a:rPr lang="en-US" altLang="ko-KR" sz="1400">
                <a:solidFill>
                  <a:srgbClr val="0070C0"/>
                </a:solidFill>
              </a:rPr>
              <a:t>2)</a:t>
            </a: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PPO</a:t>
            </a: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&amp;</a:t>
            </a: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Environment</a:t>
            </a:r>
            <a:br>
              <a:rPr lang="en-US" altLang="ko-KR" sz="1400">
                <a:solidFill>
                  <a:srgbClr val="0070C0"/>
                </a:solidFill>
              </a:rPr>
            </a:b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-</a:t>
            </a: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best_mean_score</a:t>
            </a:r>
            <a:r>
              <a:rPr lang="ko-KR" altLang="en-US" sz="1400">
                <a:solidFill>
                  <a:srgbClr val="0070C0"/>
                </a:solidFill>
              </a:rPr>
              <a:t>를 기준으로 </a:t>
            </a:r>
            <a:r>
              <a:rPr lang="en-US" altLang="ko-KR" sz="1400">
                <a:solidFill>
                  <a:srgbClr val="0070C0"/>
                </a:solidFill>
              </a:rPr>
              <a:t>reward</a:t>
            </a:r>
            <a:r>
              <a:rPr lang="ko-KR" altLang="en-US" sz="1400">
                <a:solidFill>
                  <a:srgbClr val="0070C0"/>
                </a:solidFill>
              </a:rPr>
              <a:t>를 </a:t>
            </a:r>
            <a:r>
              <a:rPr lang="en-US" altLang="ko-KR" sz="1400">
                <a:solidFill>
                  <a:srgbClr val="0070C0"/>
                </a:solidFill>
              </a:rPr>
              <a:t>0,</a:t>
            </a: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1,</a:t>
            </a:r>
            <a:r>
              <a:rPr lang="ko-KR" altLang="en-US" sz="1400">
                <a:solidFill>
                  <a:srgbClr val="0070C0"/>
                </a:solidFill>
              </a:rPr>
              <a:t> </a:t>
            </a:r>
            <a:r>
              <a:rPr lang="en-US" altLang="ko-KR" sz="1400">
                <a:solidFill>
                  <a:srgbClr val="0070C0"/>
                </a:solidFill>
              </a:rPr>
              <a:t>2</a:t>
            </a:r>
            <a:r>
              <a:rPr lang="ko-KR" altLang="en-US" sz="1400">
                <a:solidFill>
                  <a:srgbClr val="0070C0"/>
                </a:solidFill>
              </a:rPr>
              <a:t>로 </a:t>
            </a:r>
            <a:r>
              <a:rPr lang="en-US" altLang="ko-KR" sz="1400">
                <a:solidFill>
                  <a:srgbClr val="0070C0"/>
                </a:solidFill>
              </a:rPr>
              <a:t>discrete</a:t>
            </a:r>
            <a:r>
              <a:rPr lang="ko-KR" altLang="en-US" sz="1400">
                <a:solidFill>
                  <a:srgbClr val="0070C0"/>
                </a:solidFill>
              </a:rPr>
              <a:t>하게 차등 부여한 것</a:t>
            </a:r>
            <a:r>
              <a:rPr lang="en-US" altLang="ko-KR" sz="1400">
                <a:solidFill>
                  <a:srgbClr val="0070C0"/>
                </a:solidFill>
              </a:rPr>
              <a:t>.</a:t>
            </a:r>
            <a:br>
              <a:rPr lang="en-US" altLang="ko-KR" sz="1400">
                <a:solidFill>
                  <a:srgbClr val="0070C0"/>
                </a:solidFill>
              </a:rPr>
            </a:br>
            <a:r>
              <a:rPr lang="en-US" altLang="ko-KR" sz="1400">
                <a:solidFill>
                  <a:srgbClr val="0070C0"/>
                </a:solidFill>
              </a:rPr>
              <a:t> - </a:t>
            </a:r>
            <a:r>
              <a:rPr lang="ko-KR" altLang="en-US" sz="1400">
                <a:solidFill>
                  <a:srgbClr val="0070C0"/>
                </a:solidFill>
              </a:rPr>
              <a:t>모델의 특성상 마지막에만 </a:t>
            </a:r>
            <a:r>
              <a:rPr lang="en-US" altLang="ko-KR" sz="1400">
                <a:solidFill>
                  <a:srgbClr val="0070C0"/>
                </a:solidFill>
              </a:rPr>
              <a:t>reward</a:t>
            </a:r>
            <a:r>
              <a:rPr lang="ko-KR" altLang="en-US" sz="1400">
                <a:solidFill>
                  <a:srgbClr val="0070C0"/>
                </a:solidFill>
              </a:rPr>
              <a:t>가 발생한다는 것에서 </a:t>
            </a:r>
            <a:r>
              <a:rPr lang="en-US" altLang="ko-KR" sz="1400">
                <a:solidFill>
                  <a:srgbClr val="0070C0"/>
                </a:solidFill>
              </a:rPr>
              <a:t>discount factor</a:t>
            </a:r>
            <a:r>
              <a:rPr lang="ko-KR" altLang="en-US" sz="1400">
                <a:solidFill>
                  <a:srgbClr val="0070C0"/>
                </a:solidFill>
              </a:rPr>
              <a:t>를 </a:t>
            </a:r>
            <a:r>
              <a:rPr lang="en-US" altLang="ko-KR" sz="1400">
                <a:solidFill>
                  <a:srgbClr val="0070C0"/>
                </a:solidFill>
              </a:rPr>
              <a:t>1</a:t>
            </a:r>
            <a:r>
              <a:rPr lang="ko-KR" altLang="en-US" sz="1400">
                <a:solidFill>
                  <a:srgbClr val="0070C0"/>
                </a:solidFill>
              </a:rPr>
              <a:t>로 설정한 것</a:t>
            </a:r>
            <a:r>
              <a:rPr lang="en-US" altLang="ko-KR" sz="140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37</a:t>
            </a:fld>
            <a:endParaRPr lang="en-US"/>
          </a:p>
        </p:txBody>
      </p:sp>
      <p:sp>
        <p:nvSpPr>
          <p:cNvPr id="32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3. </a:t>
            </a:r>
            <a:r>
              <a:rPr lang="ko-KR" altLang="en-US"/>
              <a:t>확장성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000" y="819150"/>
            <a:ext cx="65175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/>
              <a:t>다른 문제로 확장 </a:t>
            </a:r>
            <a:r>
              <a:rPr lang="en-US" altLang="ko-KR"/>
              <a:t>/ </a:t>
            </a:r>
            <a:r>
              <a:rPr lang="ko-KR" altLang="en-US"/>
              <a:t>응용 가능성 기술</a:t>
            </a:r>
            <a:br>
              <a:rPr lang="en-US" altLang="ko-KR"/>
            </a:br>
            <a:br>
              <a:rPr lang="en-US" altLang="ko-KR"/>
            </a:br>
            <a:r>
              <a:rPr lang="ko-KR" altLang="en-US" sz="1600">
                <a:solidFill>
                  <a:srgbClr val="0070C0"/>
                </a:solidFill>
              </a:rPr>
              <a:t>본 모델은 최적화 방법을 사용했기 때문에 다른 문제에 대해서는 알고리즘을 다시 </a:t>
            </a:r>
            <a:r>
              <a:rPr lang="en-US" altLang="ko-KR" sz="1600">
                <a:solidFill>
                  <a:srgbClr val="0070C0"/>
                </a:solidFill>
              </a:rPr>
              <a:t>build</a:t>
            </a:r>
            <a:r>
              <a:rPr lang="ko-KR" altLang="en-US" sz="1600">
                <a:solidFill>
                  <a:srgbClr val="0070C0"/>
                </a:solidFill>
              </a:rPr>
              <a:t> 해야함</a:t>
            </a:r>
            <a:r>
              <a:rPr lang="en-US" altLang="ko-KR" sz="1600">
                <a:solidFill>
                  <a:srgbClr val="0070C0"/>
                </a:solidFill>
              </a:rPr>
              <a:t>.</a:t>
            </a:r>
            <a:br>
              <a:rPr lang="en-US" altLang="ko-KR" sz="1600">
                <a:solidFill>
                  <a:srgbClr val="0070C0"/>
                </a:solidFill>
              </a:rPr>
            </a:br>
            <a:r>
              <a:rPr lang="ko-KR" altLang="en-US" sz="1600">
                <a:solidFill>
                  <a:srgbClr val="0070C0"/>
                </a:solidFill>
              </a:rPr>
              <a:t>따라서 다른 문제로의 확장 및 응용 가능성은 매우 떨어질 것으로 예상됨</a:t>
            </a:r>
            <a:endParaRPr lang="en-US" altLang="ko-KR" sz="1600">
              <a:solidFill>
                <a:srgbClr val="0070C0"/>
              </a:solidFill>
            </a:endParaRP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38</a:t>
            </a:fld>
            <a:endParaRPr lang="en-US"/>
          </a:p>
        </p:txBody>
      </p:sp>
      <p:sp>
        <p:nvSpPr>
          <p:cNvPr id="32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3. </a:t>
            </a:r>
            <a:r>
              <a:rPr lang="ko-KR" altLang="en-US"/>
              <a:t>한계점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보완점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640" y="819150"/>
            <a:ext cx="59791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  <a:defRPr lang="ko-KR" altLang="en-US"/>
            </a:pPr>
            <a:r>
              <a:rPr lang="en-US" altLang="ko-KR"/>
              <a:t>CHANGE, STOP</a:t>
            </a:r>
            <a:r>
              <a:rPr lang="ko-KR" altLang="en-US"/>
              <a:t>을 고려하지 못함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시간부족</a:t>
            </a:r>
            <a:r>
              <a:rPr lang="en-US" altLang="ko-KR"/>
              <a:t>.)</a:t>
            </a:r>
            <a:br>
              <a:rPr lang="en-US" altLang="ko-KR"/>
            </a:br>
            <a:endParaRPr lang="en-US" altLang="ko-KR"/>
          </a:p>
          <a:p>
            <a:pPr marL="342900" indent="-342900">
              <a:buAutoNum type="arabicParenR"/>
              <a:defRPr lang="ko-KR" altLang="en-US"/>
            </a:pPr>
            <a:r>
              <a:rPr lang="ko-KR" altLang="en-US"/>
              <a:t>마지막 </a:t>
            </a:r>
            <a:r>
              <a:rPr lang="en-US" altLang="ko-KR"/>
              <a:t>step</a:t>
            </a:r>
            <a:r>
              <a:rPr lang="ko-KR" altLang="en-US"/>
              <a:t>에만 </a:t>
            </a:r>
            <a:r>
              <a:rPr lang="en-US" altLang="ko-KR"/>
              <a:t>reward</a:t>
            </a:r>
            <a:r>
              <a:rPr lang="ko-KR" altLang="en-US"/>
              <a:t>를 주었는데 </a:t>
            </a:r>
            <a:r>
              <a:rPr lang="en-US" altLang="ko-KR"/>
              <a:t>(score</a:t>
            </a:r>
            <a:r>
              <a:rPr lang="ko-KR" altLang="en-US"/>
              <a:t> 값</a:t>
            </a:r>
            <a:r>
              <a:rPr lang="en-US" altLang="ko-KR"/>
              <a:t>),</a:t>
            </a:r>
            <a:r>
              <a:rPr lang="ko-KR" altLang="en-US"/>
              <a:t> </a:t>
            </a:r>
            <a:r>
              <a:rPr lang="en-US" altLang="ko-KR"/>
              <a:t>step</a:t>
            </a:r>
            <a:r>
              <a:rPr lang="ko-KR" altLang="en-US"/>
              <a:t>마다 </a:t>
            </a:r>
            <a:r>
              <a:rPr lang="en-US" altLang="ko-KR"/>
              <a:t>over_prod</a:t>
            </a:r>
            <a:r>
              <a:rPr lang="ko-KR" altLang="en-US"/>
              <a:t>를 계산해 적절한 </a:t>
            </a:r>
            <a:r>
              <a:rPr lang="en-US" altLang="ko-KR"/>
              <a:t>reward</a:t>
            </a:r>
            <a:r>
              <a:rPr lang="ko-KR" altLang="en-US"/>
              <a:t>를 줄 수 있었다면 더 좋은 결과가 나왔을 것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pPr marL="342900" indent="-342900">
              <a:buFontTx/>
              <a:buAutoNum type="arabicParenR"/>
              <a:defRPr lang="ko-KR" altLang="en-US"/>
            </a:pPr>
            <a:r>
              <a:rPr lang="ko-KR" altLang="en-US"/>
              <a:t>강화학습과 </a:t>
            </a:r>
            <a:r>
              <a:rPr lang="en-US" altLang="ko-KR"/>
              <a:t>PPO</a:t>
            </a:r>
            <a:r>
              <a:rPr lang="ko-KR" altLang="en-US"/>
              <a:t> 모델에 대한 이해가 부족해 다소 </a:t>
            </a:r>
            <a:r>
              <a:rPr lang="en-US" altLang="ko-KR"/>
              <a:t>naïve</a:t>
            </a:r>
            <a:r>
              <a:rPr lang="ko-KR" altLang="en-US"/>
              <a:t>하게 </a:t>
            </a:r>
            <a:r>
              <a:rPr lang="en-US" altLang="ko-KR"/>
              <a:t>hyperparameter</a:t>
            </a:r>
            <a:r>
              <a:rPr lang="ko-KR" altLang="en-US"/>
              <a:t> </a:t>
            </a:r>
            <a:r>
              <a:rPr lang="en-US" altLang="ko-KR"/>
              <a:t>tuning</a:t>
            </a:r>
            <a:r>
              <a:rPr lang="ko-KR" altLang="en-US"/>
              <a:t>을 함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pPr marL="342900" indent="-342900">
              <a:buFontTx/>
              <a:buAutoNum type="arabicParenR"/>
              <a:defRPr lang="ko-KR" altLang="en-US"/>
            </a:pPr>
            <a:r>
              <a:rPr lang="ko-KR" altLang="en-US"/>
              <a:t>최적화 모델과 강화학습이 서로 따로 노는 듯한 느낌임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좀 더 유기적으로 연결되었으면 더 좋았을 것</a:t>
            </a:r>
            <a:r>
              <a:rPr lang="en-US" altLang="ko-KR"/>
              <a:t>)</a:t>
            </a: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39</a:t>
            </a:fld>
            <a:endParaRPr lang="en-US"/>
          </a:p>
        </p:txBody>
      </p:sp>
      <p:sp>
        <p:nvSpPr>
          <p:cNvPr id="32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562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1. </a:t>
            </a:r>
            <a:r>
              <a:rPr lang="ko-KR" altLang="en-US"/>
              <a:t>문제 접근 방식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4</a:t>
            </a:fld>
            <a:endParaRPr lang="en-US"/>
          </a:p>
        </p:txBody>
      </p:sp>
      <p:sp>
        <p:nvSpPr>
          <p:cNvPr id="34" name="타원 33"/>
          <p:cNvSpPr/>
          <p:nvPr/>
        </p:nvSpPr>
        <p:spPr>
          <a:xfrm>
            <a:off x="1331640" y="1242618"/>
            <a:ext cx="1574313" cy="157431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100">
                <a:solidFill>
                  <a:schemeClr val="tx1"/>
                </a:solidFill>
              </a:rPr>
              <a:t>PPO</a:t>
            </a:r>
          </a:p>
        </p:txBody>
      </p:sp>
      <p:sp>
        <p:nvSpPr>
          <p:cNvPr id="35" name="타원 34"/>
          <p:cNvSpPr/>
          <p:nvPr/>
        </p:nvSpPr>
        <p:spPr>
          <a:xfrm>
            <a:off x="3923928" y="1242618"/>
            <a:ext cx="1574313" cy="1574313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b="0" spc="-10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36" name="십자형 35"/>
          <p:cNvSpPr/>
          <p:nvPr/>
        </p:nvSpPr>
        <p:spPr>
          <a:xfrm>
            <a:off x="3229990" y="1844824"/>
            <a:ext cx="360040" cy="360040"/>
          </a:xfrm>
          <a:prstGeom prst="plus">
            <a:avLst>
              <a:gd name="adj" fmla="val 326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7" name="TextBox 36"/>
          <p:cNvSpPr txBox="1"/>
          <p:nvPr/>
        </p:nvSpPr>
        <p:spPr>
          <a:xfrm>
            <a:off x="1367644" y="2890287"/>
            <a:ext cx="1544955" cy="319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500"/>
              <a:t>Event_A, Event_B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31940" y="2888940"/>
            <a:ext cx="1421130" cy="32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500"/>
              <a:t>MOL_A, MOL_B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84910" y="3753036"/>
            <a:ext cx="4373880" cy="29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300"/>
              <a:t>※PRT</a:t>
            </a:r>
            <a:r>
              <a:rPr lang="ko-KR" altLang="en-US" sz="1300"/>
              <a:t> 개수는 따로 학습하지 않고 </a:t>
            </a:r>
            <a:r>
              <a:rPr lang="en-US" altLang="ko-KR" sz="1300"/>
              <a:t>MOL</a:t>
            </a:r>
            <a:r>
              <a:rPr lang="ko-KR" altLang="en-US" sz="1300"/>
              <a:t>_</a:t>
            </a:r>
            <a:r>
              <a:rPr lang="en-US" altLang="ko-KR" sz="1300"/>
              <a:t>A, MOL_B</a:t>
            </a:r>
            <a:r>
              <a:rPr lang="ko-KR" altLang="en-US" sz="1300"/>
              <a:t>에 맞춰줌.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9" y="182956"/>
            <a:ext cx="1005205" cy="21709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 lang="ko-KR" altLang="en-US"/>
            </a:pPr>
            <a:r>
              <a:rPr lang="ko-KR" sz="1400" b="1">
                <a:latin typeface="Trebuchet MS"/>
                <a:ea typeface="+mj-ea"/>
                <a:cs typeface="Trebuchet MS"/>
              </a:rPr>
              <a:t>THANK</a:t>
            </a:r>
            <a:r>
              <a:rPr lang="ko-KR" sz="1400" b="1" spc="-90">
                <a:latin typeface="Trebuchet MS"/>
                <a:ea typeface="+mj-ea"/>
                <a:cs typeface="Trebuchet MS"/>
              </a:rPr>
              <a:t> </a:t>
            </a:r>
            <a:r>
              <a:rPr lang="ko-KR" sz="1400" b="1" spc="-5">
                <a:latin typeface="Trebuchet MS"/>
                <a:ea typeface="+mj-ea"/>
                <a:cs typeface="Trebuchet MS"/>
              </a:rPr>
              <a:t>YOU</a:t>
            </a:r>
            <a:endParaRPr lang="ko-KR" sz="1400">
              <a:latin typeface="Trebuchet MS"/>
              <a:ea typeface="+mj-ea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8111" y="2440381"/>
            <a:ext cx="2541777" cy="55999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/>
              <a:t>THANK</a:t>
            </a:r>
            <a:r>
              <a:rPr lang="ko-KR" b="0" spc="-140"/>
              <a:t> </a:t>
            </a:r>
            <a:r>
              <a:rPr lang="ko-KR" b="0" spc="-5"/>
              <a:t>YOU</a:t>
            </a:r>
          </a:p>
        </p:txBody>
      </p:sp>
      <p:sp>
        <p:nvSpPr>
          <p:cNvPr id="4" name="object 4"/>
          <p:cNvSpPr/>
          <p:nvPr/>
        </p:nvSpPr>
        <p:spPr>
          <a:xfrm>
            <a:off x="2236124" y="1187505"/>
            <a:ext cx="2298747" cy="120358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Holder 5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40</a:t>
            </a:fld>
            <a:endParaRPr lang="en-US"/>
          </a:p>
        </p:txBody>
      </p:sp>
      <p:sp>
        <p:nvSpPr>
          <p:cNvPr id="8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562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1. </a:t>
            </a:r>
            <a:r>
              <a:rPr lang="ko-KR" altLang="en-US"/>
              <a:t>문제 접근 방식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5</a:t>
            </a:fld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94825" y="753867"/>
            <a:ext cx="5957395" cy="1739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200"/>
              <a:t>데이터에 대한 이해를 얻는 차원에서 최적화로 먼저 풀어보았음.</a:t>
            </a:r>
            <a:r>
              <a:rPr lang="en-US" altLang="ko-KR" sz="1200"/>
              <a:t> (</a:t>
            </a:r>
            <a:r>
              <a:rPr lang="ko-KR" altLang="en-US" sz="1200"/>
              <a:t>약 </a:t>
            </a:r>
            <a:r>
              <a:rPr lang="en-US" altLang="ko-KR" sz="1200"/>
              <a:t>9</a:t>
            </a:r>
            <a:r>
              <a:rPr lang="ko-KR" altLang="en-US" sz="1200"/>
              <a:t>0점)</a:t>
            </a:r>
          </a:p>
          <a:p>
            <a:pPr marL="222000" indent="-2220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200"/>
              <a:t>이후 </a:t>
            </a:r>
            <a:r>
              <a:rPr lang="en-US" altLang="ko-KR" sz="1200"/>
              <a:t>Baseline</a:t>
            </a:r>
            <a:r>
              <a:rPr lang="ko-KR" altLang="en-US" sz="1200"/>
              <a:t>(</a:t>
            </a:r>
            <a:r>
              <a:rPr lang="en-US" altLang="ko-KR" sz="1200"/>
              <a:t>Genetic Algorithm)</a:t>
            </a:r>
            <a:r>
              <a:rPr lang="ko-KR" altLang="en-US" sz="1200"/>
              <a:t>으로 </a:t>
            </a:r>
            <a:r>
              <a:rPr lang="en-US" altLang="ko-KR" sz="1200"/>
              <a:t>Event</a:t>
            </a:r>
            <a:r>
              <a:rPr lang="ko-KR" altLang="en-US" sz="1200"/>
              <a:t>를 정하고 </a:t>
            </a:r>
            <a:r>
              <a:rPr lang="en-US" altLang="ko-KR" sz="1200"/>
              <a:t>MOL</a:t>
            </a:r>
            <a:r>
              <a:rPr lang="ko-KR" altLang="en-US" sz="1200"/>
              <a:t>에 최적화를 적용함. </a:t>
            </a:r>
            <a:br>
              <a:rPr lang="ko-KR" altLang="en-US" sz="1200"/>
            </a:br>
            <a:r>
              <a:rPr lang="ko-KR" altLang="en-US" sz="1200"/>
              <a:t>그런데 </a:t>
            </a:r>
            <a:r>
              <a:rPr lang="en-US" altLang="ko-KR" sz="1200"/>
              <a:t>score</a:t>
            </a:r>
            <a:r>
              <a:rPr lang="ko-KR" altLang="en-US" sz="1200"/>
              <a:t>가 너무 좋았음. (약 92점, </a:t>
            </a:r>
            <a:r>
              <a:rPr lang="en-US" altLang="ko-KR" sz="1200"/>
              <a:t>LB</a:t>
            </a:r>
            <a:r>
              <a:rPr lang="ko-KR" altLang="en-US" sz="1200"/>
              <a:t> 1위)</a:t>
            </a:r>
          </a:p>
          <a:p>
            <a:pPr marL="222000" indent="-222000">
              <a:lnSpc>
                <a:spcPct val="150000"/>
              </a:lnSpc>
              <a:buAutoNum type="arabicPeriod"/>
              <a:defRPr lang="ko-KR" altLang="en-US"/>
            </a:pPr>
            <a:r>
              <a:rPr lang="en-US" altLang="ko-KR" sz="1200"/>
              <a:t>MOL</a:t>
            </a:r>
            <a:r>
              <a:rPr lang="ko-KR" altLang="en-US" sz="1200"/>
              <a:t>도 학습하게끔 </a:t>
            </a:r>
            <a:r>
              <a:rPr lang="en-US" altLang="ko-KR" sz="1200"/>
              <a:t>RL</a:t>
            </a:r>
            <a:r>
              <a:rPr lang="ko-KR" altLang="en-US" sz="1200"/>
              <a:t> </a:t>
            </a:r>
            <a:r>
              <a:rPr lang="en-US" altLang="ko-KR" sz="1200"/>
              <a:t>model</a:t>
            </a:r>
            <a:r>
              <a:rPr lang="ko-KR" altLang="en-US" sz="1200"/>
              <a:t>을 </a:t>
            </a:r>
            <a:r>
              <a:rPr lang="en-US" altLang="ko-KR" sz="1200"/>
              <a:t>build</a:t>
            </a:r>
            <a:r>
              <a:rPr lang="ko-KR" altLang="en-US" sz="1200"/>
              <a:t> 해보았지만 점수가 한참 못 미쳤음. (약 88점)</a:t>
            </a:r>
            <a:br>
              <a:rPr lang="ko-KR" altLang="en-US" sz="1200"/>
            </a:br>
            <a:r>
              <a:rPr lang="ko-KR" altLang="en-US" sz="1200"/>
              <a:t>+ </a:t>
            </a:r>
            <a:r>
              <a:rPr lang="en-US" altLang="ko-KR" sz="1200"/>
              <a:t>constraints</a:t>
            </a:r>
            <a:r>
              <a:rPr lang="ko-KR" altLang="en-US" sz="1200"/>
              <a:t>를 완전히 만족시키기어려웠음</a:t>
            </a:r>
          </a:p>
          <a:p>
            <a:pPr marL="222000" indent="-222000">
              <a:lnSpc>
                <a:spcPct val="150000"/>
              </a:lnSpc>
              <a:buAutoNum type="arabicPeriod"/>
              <a:defRPr lang="ko-KR" altLang="en-US"/>
            </a:pPr>
            <a:r>
              <a:rPr lang="en-US" altLang="ko-KR" sz="1200"/>
              <a:t>PPO</a:t>
            </a:r>
            <a:r>
              <a:rPr lang="ko-KR" altLang="en-US" sz="1200"/>
              <a:t>+최적화로 최고점수 달성 (92.75, </a:t>
            </a:r>
            <a:r>
              <a:rPr lang="en-US" altLang="ko-KR" sz="1200"/>
              <a:t>LB 1</a:t>
            </a:r>
            <a:r>
              <a:rPr lang="ko-KR" altLang="en-US" sz="1200"/>
              <a:t>위)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4825" y="2977329"/>
            <a:ext cx="6065407" cy="1183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200" indent="-21420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200"/>
              <a:t>문제가 비교적 간단해서 </a:t>
            </a:r>
            <a:r>
              <a:rPr lang="en-US" altLang="ko-KR" sz="1200"/>
              <a:t>Event</a:t>
            </a:r>
            <a:r>
              <a:rPr lang="ko-KR" altLang="en-US" sz="1200"/>
              <a:t>가 주어졌을 때 </a:t>
            </a:r>
            <a:r>
              <a:rPr lang="en-US" altLang="ko-KR" sz="1200"/>
              <a:t>Optimal</a:t>
            </a:r>
            <a:r>
              <a:rPr lang="ko-KR" altLang="en-US" sz="1200"/>
              <a:t>에 매우 가까운 해를 얻는 최적화 알고리즘을 고안할 수 있었음.</a:t>
            </a:r>
          </a:p>
          <a:p>
            <a:pPr marL="214200" indent="-21420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200"/>
              <a:t>data</a:t>
            </a:r>
            <a:r>
              <a:rPr lang="ko-KR" altLang="en-US" sz="1200"/>
              <a:t>가 적고 고정되어 있어 </a:t>
            </a:r>
            <a:r>
              <a:rPr lang="en-US" altLang="ko-KR" sz="1200"/>
              <a:t>RL agent</a:t>
            </a:r>
            <a:r>
              <a:rPr lang="ko-KR" altLang="en-US" sz="1200"/>
              <a:t>가 다양한 학습을 하기가 힘듦.</a:t>
            </a:r>
          </a:p>
          <a:p>
            <a:pPr marL="214200" indent="-21420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200"/>
              <a:t>Optimization</a:t>
            </a:r>
            <a:r>
              <a:rPr lang="ko-KR" altLang="en-US" sz="1200"/>
              <a:t>에 고려되는 요소들(</a:t>
            </a:r>
            <a:r>
              <a:rPr lang="en-US" altLang="ko-KR" sz="1200"/>
              <a:t>constraints, </a:t>
            </a:r>
            <a:r>
              <a:rPr lang="ko-KR" altLang="en-US" sz="1200"/>
              <a:t>시간 정보 등)을 </a:t>
            </a:r>
            <a:r>
              <a:rPr lang="en-US" altLang="ko-KR" sz="1200"/>
              <a:t>state</a:t>
            </a:r>
            <a:r>
              <a:rPr lang="ko-KR" altLang="en-US" sz="1200"/>
              <a:t>로 만들기 어려움.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91324" y="2689297"/>
            <a:ext cx="3376741" cy="319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500" b="1"/>
              <a:t>왜 </a:t>
            </a:r>
            <a:r>
              <a:rPr lang="en-US" altLang="ko-KR" sz="1500" b="1"/>
              <a:t>Optimization</a:t>
            </a:r>
            <a:r>
              <a:rPr lang="ko-KR" altLang="en-US" sz="1500" b="1"/>
              <a:t>이 더 점수가 높았을까</a:t>
            </a:r>
            <a:r>
              <a:rPr lang="en-US" altLang="ko-KR" sz="1500" b="1"/>
              <a:t>?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562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1. Model Overview (Pseudo Code)</a:t>
            </a: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6</a:t>
            </a:fld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5539" y="728693"/>
            <a:ext cx="6163034" cy="364715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i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range(n_epoch):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time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range(submission.shape[0]):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date = time//24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state = [[Process_time_A &amp; B] + [date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이후 </a:t>
            </a:r>
            <a:r>
              <a:rPr lang="en-US" altLang="ko-KR" sz="1200" b="0" i="1" spc="0">
                <a:latin typeface="Aparajita"/>
              </a:rPr>
              <a:t>28</a:t>
            </a:r>
            <a:r>
              <a:rPr lang="ko-KR" altLang="en-US" sz="1200" b="0" i="1" spc="0">
                <a:latin typeface="Aparajita"/>
              </a:rPr>
              <a:t>일</a:t>
            </a:r>
            <a:r>
              <a:rPr lang="en-US" altLang="ko-KR" sz="12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동안의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en-US" altLang="ko-KR" sz="1500" b="0" i="1" spc="0">
                <a:latin typeface="Aparajita"/>
              </a:rPr>
              <a:t>order]</a:t>
            </a:r>
            <a:r>
              <a:rPr lang="ko-KR" altLang="en-US" sz="1500" b="0" i="1" spc="0">
                <a:latin typeface="Aparajita"/>
              </a:rPr>
              <a:t>]</a:t>
            </a: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en-US" altLang="ko-KR" sz="15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</a:t>
            </a:r>
            <a:r>
              <a:rPr lang="en-US" altLang="ko-KR" sz="1400" b="0" i="1" spc="0">
                <a:latin typeface="Aparajita"/>
              </a:rPr>
              <a:t>submission.iloc[time, ['Event_A', 'Event_B']] = [action_A, action_B]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Reward : if:  time &lt;= submission.shape[0]   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                elif : time == submission.shape[0]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 ~ 2 (according to score)</a:t>
            </a:r>
          </a:p>
          <a:p>
            <a:pPr>
              <a:defRPr lang="ko-KR" altLang="en-US"/>
            </a:pPr>
            <a:endParaRPr lang="en-US" altLang="ko-KR" sz="6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=&gt; Compute Gradient (by PPO)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87590" y="2103646"/>
            <a:ext cx="180020" cy="68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11626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35662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59698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hidden3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651786" y="1815666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695219" y="18325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6" name="타원 55"/>
          <p:cNvSpPr/>
          <p:nvPr/>
        </p:nvSpPr>
        <p:spPr>
          <a:xfrm>
            <a:off x="2695219" y="192153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7" name="타원 56"/>
          <p:cNvSpPr/>
          <p:nvPr/>
        </p:nvSpPr>
        <p:spPr>
          <a:xfrm>
            <a:off x="2695219" y="201259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8" name="타원 57"/>
          <p:cNvSpPr/>
          <p:nvPr/>
        </p:nvSpPr>
        <p:spPr>
          <a:xfrm>
            <a:off x="2695219" y="210365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9" name="타원 58"/>
          <p:cNvSpPr/>
          <p:nvPr/>
        </p:nvSpPr>
        <p:spPr>
          <a:xfrm>
            <a:off x="2695219" y="219471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2651786" y="2355674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695219" y="237257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2" name="타원 61"/>
          <p:cNvSpPr/>
          <p:nvPr/>
        </p:nvSpPr>
        <p:spPr>
          <a:xfrm>
            <a:off x="2695219" y="246153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3" name="타원 62"/>
          <p:cNvSpPr/>
          <p:nvPr/>
        </p:nvSpPr>
        <p:spPr>
          <a:xfrm>
            <a:off x="2695219" y="255260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4" name="타원 63"/>
          <p:cNvSpPr/>
          <p:nvPr/>
        </p:nvSpPr>
        <p:spPr>
          <a:xfrm>
            <a:off x="2695219" y="264366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5" name="타원 64"/>
          <p:cNvSpPr/>
          <p:nvPr/>
        </p:nvSpPr>
        <p:spPr>
          <a:xfrm>
            <a:off x="2695219" y="273472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6" name="직사각형 65"/>
          <p:cNvSpPr/>
          <p:nvPr/>
        </p:nvSpPr>
        <p:spPr>
          <a:xfrm>
            <a:off x="2651786" y="2931790"/>
            <a:ext cx="180020" cy="1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697315" y="29772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72" name="직선 화살표 연결선 71"/>
          <p:cNvCxnSpPr>
            <a:stCxn id="34" idx="3"/>
            <a:endCxn id="35" idx="1"/>
          </p:cNvCxnSpPr>
          <p:nvPr/>
        </p:nvCxnSpPr>
        <p:spPr>
          <a:xfrm>
            <a:off x="1067610" y="2445646"/>
            <a:ext cx="144016" cy="3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35" idx="3"/>
            <a:endCxn id="37" idx="1"/>
          </p:cNvCxnSpPr>
          <p:nvPr/>
        </p:nvCxnSpPr>
        <p:spPr>
          <a:xfrm>
            <a:off x="1391646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7" idx="3"/>
            <a:endCxn id="38" idx="1"/>
          </p:cNvCxnSpPr>
          <p:nvPr/>
        </p:nvCxnSpPr>
        <p:spPr>
          <a:xfrm>
            <a:off x="1715682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38" idx="3"/>
            <a:endCxn id="39" idx="1"/>
          </p:cNvCxnSpPr>
          <p:nvPr/>
        </p:nvCxnSpPr>
        <p:spPr>
          <a:xfrm flipV="1">
            <a:off x="2039718" y="2049666"/>
            <a:ext cx="612068" cy="39601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38" idx="3"/>
            <a:endCxn id="60" idx="1"/>
          </p:cNvCxnSpPr>
          <p:nvPr/>
        </p:nvCxnSpPr>
        <p:spPr>
          <a:xfrm>
            <a:off x="2039718" y="2445684"/>
            <a:ext cx="612068" cy="143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38" idx="3"/>
            <a:endCxn id="66" idx="1"/>
          </p:cNvCxnSpPr>
          <p:nvPr/>
        </p:nvCxnSpPr>
        <p:spPr>
          <a:xfrm>
            <a:off x="2039718" y="2445684"/>
            <a:ext cx="612068" cy="576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51058" y="3007784"/>
            <a:ext cx="428620" cy="21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07670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7022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linear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079150" y="2000622"/>
            <a:ext cx="536632" cy="2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11726" y="2285623"/>
            <a:ext cx="536632" cy="21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867810" y="1923658"/>
            <a:ext cx="2637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Prob_A</a:t>
            </a:r>
          </a:p>
          <a:p>
            <a:pPr>
              <a:defRPr lang="ko-KR" altLang="en-US"/>
            </a:pPr>
            <a:r>
              <a:rPr lang="en-US" altLang="ko-KR" sz="1000"/>
              <a:t>Prob_A  </a:t>
            </a:r>
            <a:r>
              <a:rPr lang="ko-KR" altLang="en-US" sz="1000"/>
              <a:t>× </a:t>
            </a:r>
            <a:r>
              <a:rPr lang="en-US" altLang="ko-KR" sz="1000"/>
              <a:t> mask_A  =&gt;  sampling  =&gt; </a:t>
            </a:r>
            <a:r>
              <a:rPr lang="en-US" altLang="ko-KR" sz="1000">
                <a:solidFill>
                  <a:srgbClr val="FF0000"/>
                </a:solidFill>
              </a:rPr>
              <a:t> action_A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867810" y="2434766"/>
            <a:ext cx="2637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Prob_B</a:t>
            </a:r>
          </a:p>
          <a:p>
            <a:pPr>
              <a:defRPr lang="ko-KR" altLang="en-US"/>
            </a:pPr>
            <a:r>
              <a:rPr lang="en-US" altLang="ko-KR" sz="1000"/>
              <a:t>Prob_B  </a:t>
            </a:r>
            <a:r>
              <a:rPr lang="ko-KR" altLang="en-US" sz="1000"/>
              <a:t>× </a:t>
            </a:r>
            <a:r>
              <a:rPr lang="en-US" altLang="ko-KR" sz="1000"/>
              <a:t> mask_B  =&gt;  sampling  =&gt;</a:t>
            </a:r>
            <a:r>
              <a:rPr lang="en-US" altLang="ko-KR" sz="1000">
                <a:solidFill>
                  <a:srgbClr val="FF0000"/>
                </a:solidFill>
              </a:rPr>
              <a:t>  action_B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867810" y="2902612"/>
            <a:ext cx="2637420" cy="24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>
                <a:solidFill>
                  <a:srgbClr val="FF0000"/>
                </a:solidFill>
              </a:rPr>
              <a:t>Value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10800000">
            <a:off x="5661248" y="2103698"/>
            <a:ext cx="288032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13242" y="2257440"/>
            <a:ext cx="1272142" cy="42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A Trajectory</a:t>
            </a:r>
          </a:p>
          <a:p>
            <a:pPr>
              <a:defRPr lang="ko-KR" altLang="en-US"/>
            </a:pPr>
            <a:r>
              <a:rPr lang="en-US" altLang="ko-KR" sz="700"/>
              <a:t>Horizon : submission.shape[0]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71169" y="1035782"/>
            <a:ext cx="4990079" cy="3012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2" name="TextBox 91"/>
          <p:cNvSpPr txBox="1"/>
          <p:nvPr/>
        </p:nvSpPr>
        <p:spPr>
          <a:xfrm>
            <a:off x="4473116" y="4227934"/>
            <a:ext cx="1791607" cy="218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900"/>
              <a:t>Simulator().get_score(submission)</a:t>
            </a:r>
          </a:p>
        </p:txBody>
      </p:sp>
      <p:sp>
        <p:nvSpPr>
          <p:cNvPr id="93" name="화살표: 위쪽 92"/>
          <p:cNvSpPr/>
          <p:nvPr/>
        </p:nvSpPr>
        <p:spPr>
          <a:xfrm>
            <a:off x="5292581" y="3975906"/>
            <a:ext cx="144016" cy="252028"/>
          </a:xfrm>
          <a:prstGeom prst="upArrow">
            <a:avLst>
              <a:gd name="adj1" fmla="val 50000"/>
              <a:gd name="adj2" fmla="val 812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6" name="자유형: 도형 105"/>
          <p:cNvSpPr/>
          <p:nvPr/>
        </p:nvSpPr>
        <p:spPr>
          <a:xfrm>
            <a:off x="249723" y="2895786"/>
            <a:ext cx="1187054" cy="1584176"/>
          </a:xfrm>
          <a:custGeom>
            <a:avLst/>
            <a:gdLst>
              <a:gd name="connsiteX0" fmla="*/ 1189883 w 1187054"/>
              <a:gd name="connsiteY0" fmla="*/ 1591916 h 1730625"/>
              <a:gd name="connsiteX1" fmla="*/ 796183 w 1187054"/>
              <a:gd name="connsiteY1" fmla="*/ 1718916 h 1730625"/>
              <a:gd name="connsiteX2" fmla="*/ 34183 w 1187054"/>
              <a:gd name="connsiteY2" fmla="*/ 1598266 h 1730625"/>
              <a:gd name="connsiteX3" fmla="*/ 180233 w 1187054"/>
              <a:gd name="connsiteY3" fmla="*/ 601316 h 1730625"/>
              <a:gd name="connsiteX4" fmla="*/ 631083 w 1187054"/>
              <a:gd name="connsiteY4" fmla="*/ -1933 h 173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054" h="1730625">
                <a:moveTo>
                  <a:pt x="1189883" y="1591916"/>
                </a:moveTo>
                <a:cubicBezTo>
                  <a:pt x="1124266" y="1613083"/>
                  <a:pt x="988800" y="1717858"/>
                  <a:pt x="796183" y="1718916"/>
                </a:cubicBezTo>
                <a:cubicBezTo>
                  <a:pt x="603566" y="1719975"/>
                  <a:pt x="136841" y="1784533"/>
                  <a:pt x="34183" y="1598266"/>
                </a:cubicBezTo>
                <a:cubicBezTo>
                  <a:pt x="-68474" y="1411999"/>
                  <a:pt x="80750" y="868016"/>
                  <a:pt x="180233" y="601316"/>
                </a:cubicBezTo>
                <a:cubicBezTo>
                  <a:pt x="279716" y="334616"/>
                  <a:pt x="555941" y="98607"/>
                  <a:pt x="631083" y="-193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7" name="TextBox 106"/>
          <p:cNvSpPr txBox="1"/>
          <p:nvPr/>
        </p:nvSpPr>
        <p:spPr>
          <a:xfrm>
            <a:off x="-53779" y="2918462"/>
            <a:ext cx="1045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 b="1" i="1"/>
              <a:t>train_net()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76772"/>
            <a:ext cx="6876256" cy="2052228"/>
          </a:xfrm>
          <a:prstGeom prst="rect">
            <a:avLst/>
          </a:prstGeom>
          <a:solidFill>
            <a:srgbClr val="8A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/>
                </a:solidFill>
                <a:latin typeface="한컴 윤체 M"/>
                <a:ea typeface="한컴 윤체 M"/>
              </a:rPr>
              <a:t>코드 설명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7</a:t>
            </a:fld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84DD26-D1D3-3D4C-A63C-7BD5E9937B38}"/>
              </a:ext>
            </a:extLst>
          </p:cNvPr>
          <p:cNvSpPr txBox="1"/>
          <p:nvPr/>
        </p:nvSpPr>
        <p:spPr>
          <a:xfrm>
            <a:off x="455539" y="728693"/>
            <a:ext cx="6163034" cy="364715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i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range(n_epoch):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For</a:t>
            </a:r>
            <a:r>
              <a:rPr lang="en-US" altLang="ko-KR" sz="1500" b="0" i="1" spc="0">
                <a:latin typeface="Aparajita"/>
              </a:rPr>
              <a:t>  time  </a:t>
            </a:r>
            <a:r>
              <a:rPr lang="en-US" altLang="ko-KR" sz="1500" b="0" i="1" spc="0">
                <a:solidFill>
                  <a:schemeClr val="accent4"/>
                </a:solidFill>
                <a:latin typeface="Aparajita"/>
              </a:rPr>
              <a:t>in </a:t>
            </a:r>
            <a:r>
              <a:rPr lang="en-US" altLang="ko-KR" sz="1500" b="0" i="1" spc="0">
                <a:latin typeface="Aparajita"/>
              </a:rPr>
              <a:t> range(submission.shape[0]):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date = time//24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state = [[Process_time_A &amp; B] + [date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이후 </a:t>
            </a:r>
            <a:r>
              <a:rPr lang="en-US" altLang="ko-KR" sz="1200" b="0" i="1" spc="0">
                <a:latin typeface="Aparajita"/>
              </a:rPr>
              <a:t>28</a:t>
            </a:r>
            <a:r>
              <a:rPr lang="ko-KR" altLang="en-US" sz="1200" b="0" i="1" spc="0">
                <a:latin typeface="Aparajita"/>
              </a:rPr>
              <a:t>일</a:t>
            </a:r>
            <a:r>
              <a:rPr lang="en-US" altLang="ko-KR" sz="1200" b="0" i="1" spc="0">
                <a:latin typeface="Aparajita"/>
              </a:rPr>
              <a:t> </a:t>
            </a:r>
            <a:r>
              <a:rPr lang="ko-KR" altLang="en-US" sz="1200" b="0" i="1" spc="0">
                <a:latin typeface="Aparajita"/>
              </a:rPr>
              <a:t>동안의</a:t>
            </a:r>
            <a:r>
              <a:rPr lang="ko-KR" altLang="en-US" sz="1500" b="0" i="1" spc="0">
                <a:latin typeface="Aparajita"/>
              </a:rPr>
              <a:t> </a:t>
            </a:r>
            <a:r>
              <a:rPr lang="en-US" altLang="ko-KR" sz="1500" b="0" i="1" spc="0">
                <a:latin typeface="Aparajita"/>
              </a:rPr>
              <a:t>order]</a:t>
            </a:r>
            <a:r>
              <a:rPr lang="ko-KR" altLang="en-US" sz="1500" b="0" i="1" spc="0">
                <a:latin typeface="Aparajita"/>
              </a:rPr>
              <a:t>]</a:t>
            </a: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ko-KR" altLang="en-US" sz="1500" b="0" i="1" spc="0">
              <a:latin typeface="Aparajita"/>
            </a:endParaRPr>
          </a:p>
          <a:p>
            <a:pPr>
              <a:defRPr lang="ko-KR" altLang="en-US"/>
            </a:pPr>
            <a:endParaRPr lang="en-US" altLang="ko-KR" sz="15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</a:t>
            </a:r>
            <a:r>
              <a:rPr lang="en-US" altLang="ko-KR" sz="1400" b="0" i="1" spc="0">
                <a:latin typeface="Aparajita"/>
              </a:rPr>
              <a:t>submission.iloc[time, ['Event_A', 'Event_B']] = [action_A, action_B]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Reward : if:  time &lt;= submission.shape[0]   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</a:t>
            </a: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                   elif : time == submission.shape[0] ==&gt; </a:t>
            </a:r>
            <a:r>
              <a:rPr lang="en-US" altLang="ko-KR" sz="1500" b="0" i="1" spc="0">
                <a:solidFill>
                  <a:srgbClr val="0000FF"/>
                </a:solidFill>
                <a:latin typeface="Aparajita"/>
              </a:rPr>
              <a:t>0 ~ 2 (according to score)</a:t>
            </a:r>
          </a:p>
          <a:p>
            <a:pPr>
              <a:defRPr lang="ko-KR" altLang="en-US"/>
            </a:pPr>
            <a:endParaRPr lang="en-US" altLang="ko-KR" sz="600" b="0" i="1" spc="0">
              <a:latin typeface="Aparajita"/>
            </a:endParaRPr>
          </a:p>
          <a:p>
            <a:pPr>
              <a:defRPr lang="ko-KR" altLang="en-US"/>
            </a:pPr>
            <a:r>
              <a:rPr lang="en-US" altLang="ko-KR" sz="1500" b="0" i="1" spc="0">
                <a:latin typeface="Aparajita"/>
              </a:rPr>
              <a:t>     =&gt; Compute Gradient (by PPO)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F2E21-282A-1F4E-9BD2-A9D5D04457D7}"/>
              </a:ext>
            </a:extLst>
          </p:cNvPr>
          <p:cNvSpPr txBox="1"/>
          <p:nvPr/>
        </p:nvSpPr>
        <p:spPr>
          <a:xfrm>
            <a:off x="2867810" y="2434766"/>
            <a:ext cx="2637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Prob_B</a:t>
            </a:r>
          </a:p>
          <a:p>
            <a:pPr>
              <a:defRPr lang="ko-KR" altLang="en-US"/>
            </a:pPr>
            <a:r>
              <a:rPr lang="en-US" altLang="ko-KR" sz="1000"/>
              <a:t>Prob_B  </a:t>
            </a:r>
            <a:r>
              <a:rPr lang="ko-KR" altLang="en-US" sz="1000"/>
              <a:t>× </a:t>
            </a:r>
            <a:r>
              <a:rPr lang="en-US" altLang="ko-KR" sz="1000"/>
              <a:t> mask_B  =&gt;  sampling  =&gt;</a:t>
            </a:r>
            <a:r>
              <a:rPr lang="en-US" altLang="ko-KR" sz="1000">
                <a:solidFill>
                  <a:srgbClr val="FF0000"/>
                </a:solidFill>
              </a:rPr>
              <a:t>  action_B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9B5CF-6BA6-1144-992A-5885110308B9}"/>
              </a:ext>
            </a:extLst>
          </p:cNvPr>
          <p:cNvSpPr txBox="1"/>
          <p:nvPr/>
        </p:nvSpPr>
        <p:spPr>
          <a:xfrm>
            <a:off x="2867810" y="1923658"/>
            <a:ext cx="2637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/>
              <a:t>Prob_A</a:t>
            </a:r>
          </a:p>
          <a:p>
            <a:pPr>
              <a:defRPr lang="ko-KR" altLang="en-US"/>
            </a:pPr>
            <a:r>
              <a:rPr lang="en-US" altLang="ko-KR" sz="1000"/>
              <a:t>Prob_A  </a:t>
            </a:r>
            <a:r>
              <a:rPr lang="ko-KR" altLang="en-US" sz="1000"/>
              <a:t>× </a:t>
            </a:r>
            <a:r>
              <a:rPr lang="en-US" altLang="ko-KR" sz="1000"/>
              <a:t> mask_A  =&gt;  sampling  =&gt; </a:t>
            </a:r>
            <a:r>
              <a:rPr lang="en-US" altLang="ko-KR" sz="1000">
                <a:solidFill>
                  <a:srgbClr val="FF0000"/>
                </a:solidFill>
              </a:rPr>
              <a:t> action_A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176" y="196018"/>
            <a:ext cx="562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1. Model Overview (Pseudo Code)</a:t>
            </a:r>
          </a:p>
        </p:txBody>
      </p:sp>
      <p:sp>
        <p:nvSpPr>
          <p:cNvPr id="31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8</a:t>
            </a:fld>
            <a:endParaRPr lang="en-US"/>
          </a:p>
        </p:txBody>
      </p:sp>
      <p:sp>
        <p:nvSpPr>
          <p:cNvPr id="34" name="직사각형 33"/>
          <p:cNvSpPr/>
          <p:nvPr/>
        </p:nvSpPr>
        <p:spPr>
          <a:xfrm>
            <a:off x="887590" y="2103646"/>
            <a:ext cx="180020" cy="68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11626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35662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59698" y="1923626"/>
            <a:ext cx="180020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hidden3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651786" y="1815666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695219" y="183256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6" name="타원 55"/>
          <p:cNvSpPr/>
          <p:nvPr/>
        </p:nvSpPr>
        <p:spPr>
          <a:xfrm>
            <a:off x="2695219" y="192153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7" name="타원 56"/>
          <p:cNvSpPr/>
          <p:nvPr/>
        </p:nvSpPr>
        <p:spPr>
          <a:xfrm>
            <a:off x="2695219" y="201259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8" name="타원 57"/>
          <p:cNvSpPr/>
          <p:nvPr/>
        </p:nvSpPr>
        <p:spPr>
          <a:xfrm>
            <a:off x="2695219" y="210365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9" name="타원 58"/>
          <p:cNvSpPr/>
          <p:nvPr/>
        </p:nvSpPr>
        <p:spPr>
          <a:xfrm>
            <a:off x="2695219" y="219471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0" name="직사각형 59"/>
          <p:cNvSpPr/>
          <p:nvPr/>
        </p:nvSpPr>
        <p:spPr>
          <a:xfrm>
            <a:off x="2651786" y="2355674"/>
            <a:ext cx="180020" cy="46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695219" y="2372576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2" name="타원 61"/>
          <p:cNvSpPr/>
          <p:nvPr/>
        </p:nvSpPr>
        <p:spPr>
          <a:xfrm>
            <a:off x="2695219" y="2461538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3" name="타원 62"/>
          <p:cNvSpPr/>
          <p:nvPr/>
        </p:nvSpPr>
        <p:spPr>
          <a:xfrm>
            <a:off x="2695219" y="2552604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4" name="타원 63"/>
          <p:cNvSpPr/>
          <p:nvPr/>
        </p:nvSpPr>
        <p:spPr>
          <a:xfrm>
            <a:off x="2695219" y="2643662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5" name="타원 64"/>
          <p:cNvSpPr/>
          <p:nvPr/>
        </p:nvSpPr>
        <p:spPr>
          <a:xfrm>
            <a:off x="2695219" y="2734720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6" name="직사각형 65"/>
          <p:cNvSpPr/>
          <p:nvPr/>
        </p:nvSpPr>
        <p:spPr>
          <a:xfrm>
            <a:off x="2651786" y="2931790"/>
            <a:ext cx="180020" cy="1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697315" y="297726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72" name="직선 화살표 연결선 71"/>
          <p:cNvCxnSpPr>
            <a:stCxn id="34" idx="3"/>
            <a:endCxn id="35" idx="1"/>
          </p:cNvCxnSpPr>
          <p:nvPr/>
        </p:nvCxnSpPr>
        <p:spPr>
          <a:xfrm>
            <a:off x="1067610" y="2445646"/>
            <a:ext cx="144016" cy="3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35" idx="3"/>
            <a:endCxn id="37" idx="1"/>
          </p:cNvCxnSpPr>
          <p:nvPr/>
        </p:nvCxnSpPr>
        <p:spPr>
          <a:xfrm>
            <a:off x="1391646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7" idx="3"/>
            <a:endCxn id="38" idx="1"/>
          </p:cNvCxnSpPr>
          <p:nvPr/>
        </p:nvCxnSpPr>
        <p:spPr>
          <a:xfrm>
            <a:off x="1715682" y="2445684"/>
            <a:ext cx="1440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38" idx="3"/>
            <a:endCxn id="39" idx="1"/>
          </p:cNvCxnSpPr>
          <p:nvPr/>
        </p:nvCxnSpPr>
        <p:spPr>
          <a:xfrm flipV="1">
            <a:off x="2039718" y="2049666"/>
            <a:ext cx="612068" cy="39601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38" idx="3"/>
            <a:endCxn id="60" idx="1"/>
          </p:cNvCxnSpPr>
          <p:nvPr/>
        </p:nvCxnSpPr>
        <p:spPr>
          <a:xfrm>
            <a:off x="2039718" y="2445684"/>
            <a:ext cx="612068" cy="143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38" idx="3"/>
            <a:endCxn id="66" idx="1"/>
          </p:cNvCxnSpPr>
          <p:nvPr/>
        </p:nvCxnSpPr>
        <p:spPr>
          <a:xfrm>
            <a:off x="2039718" y="2445684"/>
            <a:ext cx="612068" cy="576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51058" y="3007784"/>
            <a:ext cx="428620" cy="21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07670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tanh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27022" y="3003778"/>
            <a:ext cx="428620" cy="2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linear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079150" y="2000622"/>
            <a:ext cx="536632" cy="21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11726" y="2285623"/>
            <a:ext cx="536632" cy="21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"/>
              <a:t>softmax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867810" y="2902612"/>
            <a:ext cx="2637420" cy="24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&lt;--- </a:t>
            </a:r>
            <a:r>
              <a:rPr lang="en-US" altLang="ko-KR" sz="1000">
                <a:solidFill>
                  <a:srgbClr val="FF0000"/>
                </a:solidFill>
              </a:rPr>
              <a:t>Value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10800000">
            <a:off x="5661248" y="2103698"/>
            <a:ext cx="288032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13242" y="2257440"/>
            <a:ext cx="1272142" cy="42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A Trajectory</a:t>
            </a:r>
          </a:p>
          <a:p>
            <a:pPr>
              <a:defRPr lang="ko-KR" altLang="en-US"/>
            </a:pPr>
            <a:r>
              <a:rPr lang="en-US" altLang="ko-KR" sz="700"/>
              <a:t>Horizon : submission.shape[0]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473116" y="4227934"/>
            <a:ext cx="1791607" cy="218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900"/>
              <a:t>Simulator().get_score(submission)</a:t>
            </a:r>
          </a:p>
        </p:txBody>
      </p:sp>
      <p:sp>
        <p:nvSpPr>
          <p:cNvPr id="93" name="화살표: 위쪽 92"/>
          <p:cNvSpPr/>
          <p:nvPr/>
        </p:nvSpPr>
        <p:spPr>
          <a:xfrm>
            <a:off x="5292581" y="3975906"/>
            <a:ext cx="144016" cy="252028"/>
          </a:xfrm>
          <a:prstGeom prst="upArrow">
            <a:avLst>
              <a:gd name="adj1" fmla="val 50000"/>
              <a:gd name="adj2" fmla="val 812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7" name="자유형: 도형 96"/>
          <p:cNvSpPr/>
          <p:nvPr/>
        </p:nvSpPr>
        <p:spPr>
          <a:xfrm>
            <a:off x="249723" y="2895786"/>
            <a:ext cx="1187054" cy="1584176"/>
          </a:xfrm>
          <a:custGeom>
            <a:avLst/>
            <a:gdLst>
              <a:gd name="connsiteX0" fmla="*/ 1189883 w 1187054"/>
              <a:gd name="connsiteY0" fmla="*/ 1591916 h 1730625"/>
              <a:gd name="connsiteX1" fmla="*/ 796183 w 1187054"/>
              <a:gd name="connsiteY1" fmla="*/ 1718916 h 1730625"/>
              <a:gd name="connsiteX2" fmla="*/ 34183 w 1187054"/>
              <a:gd name="connsiteY2" fmla="*/ 1598266 h 1730625"/>
              <a:gd name="connsiteX3" fmla="*/ 180233 w 1187054"/>
              <a:gd name="connsiteY3" fmla="*/ 601316 h 1730625"/>
              <a:gd name="connsiteX4" fmla="*/ 631083 w 1187054"/>
              <a:gd name="connsiteY4" fmla="*/ -1933 h 173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054" h="1730625">
                <a:moveTo>
                  <a:pt x="1189883" y="1591916"/>
                </a:moveTo>
                <a:cubicBezTo>
                  <a:pt x="1124266" y="1613083"/>
                  <a:pt x="988800" y="1717858"/>
                  <a:pt x="796183" y="1718916"/>
                </a:cubicBezTo>
                <a:cubicBezTo>
                  <a:pt x="603566" y="1719975"/>
                  <a:pt x="136841" y="1784533"/>
                  <a:pt x="34183" y="1598266"/>
                </a:cubicBezTo>
                <a:cubicBezTo>
                  <a:pt x="-68474" y="1411999"/>
                  <a:pt x="80750" y="868016"/>
                  <a:pt x="180233" y="601316"/>
                </a:cubicBezTo>
                <a:cubicBezTo>
                  <a:pt x="279716" y="334616"/>
                  <a:pt x="555941" y="98607"/>
                  <a:pt x="631083" y="-193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7" name="직사각형 106"/>
          <p:cNvSpPr/>
          <p:nvPr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3" name="TextBox 152"/>
          <p:cNvSpPr txBox="1"/>
          <p:nvPr/>
        </p:nvSpPr>
        <p:spPr>
          <a:xfrm>
            <a:off x="4473116" y="4227934"/>
            <a:ext cx="1791607" cy="21833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900"/>
              <a:t>Simulator().get_score(submission)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85084" y="0"/>
            <a:ext cx="2672916" cy="126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   </a:t>
            </a:r>
            <a:r>
              <a:rPr lang="en-US" altLang="ko-KR">
                <a:solidFill>
                  <a:srgbClr val="FF0000"/>
                </a:solidFill>
              </a:rPr>
              <a:t>1. Simulator</a:t>
            </a:r>
          </a:p>
          <a:p>
            <a:pPr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   2. Environment</a:t>
            </a:r>
          </a:p>
          <a:p>
            <a:pPr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   3. PPO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AD75-B9CB-A944-8507-60BC6C6C8343}"/>
              </a:ext>
            </a:extLst>
          </p:cNvPr>
          <p:cNvSpPr txBox="1"/>
          <p:nvPr/>
        </p:nvSpPr>
        <p:spPr>
          <a:xfrm>
            <a:off x="-53779" y="2918462"/>
            <a:ext cx="1045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 b="1" i="1"/>
              <a:t>train_net()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CF94CF-CD19-B842-99C7-FF3245AC653C}"/>
              </a:ext>
            </a:extLst>
          </p:cNvPr>
          <p:cNvSpPr/>
          <p:nvPr/>
        </p:nvSpPr>
        <p:spPr>
          <a:xfrm>
            <a:off x="671169" y="1035782"/>
            <a:ext cx="4990079" cy="30121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75176" y="196018"/>
            <a:ext cx="3563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2. Simulator</a:t>
            </a:r>
          </a:p>
        </p:txBody>
      </p:sp>
      <p:sp>
        <p:nvSpPr>
          <p:cNvPr id="31" name="object 2"/>
          <p:cNvSpPr txBox="1"/>
          <p:nvPr/>
        </p:nvSpPr>
        <p:spPr>
          <a:xfrm>
            <a:off x="421640" y="4748885"/>
            <a:ext cx="1090020" cy="1850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 lang="ko-KR" altLang="en-US"/>
            </a:pPr>
            <a:r>
              <a:rPr lang="ko-KR" sz="1200" b="0" spc="-1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ht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tps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:/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/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da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c</a:t>
            </a:r>
            <a:r>
              <a:rPr lang="ko-KR" sz="1200" b="0" spc="-5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on</a:t>
            </a:r>
            <a:r>
              <a:rPr lang="ko-KR" sz="1200" b="0" spc="-1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.</a:t>
            </a:r>
            <a:r>
              <a:rPr lang="ko-KR" sz="1200" b="0">
                <a:solidFill>
                  <a:srgbClr val="888888"/>
                </a:solidFill>
                <a:latin typeface="Calibri Light"/>
                <a:ea typeface="+mn-ea"/>
                <a:cs typeface="Calibri Light"/>
              </a:rPr>
              <a:t>io</a:t>
            </a:r>
            <a:endParaRPr lang="ko-KR" sz="1200">
              <a:latin typeface="Calibri Light"/>
              <a:ea typeface="+mn-ea"/>
              <a:cs typeface="Calibri Light"/>
            </a:endParaRPr>
          </a:p>
        </p:txBody>
      </p:sp>
      <p:sp>
        <p:nvSpPr>
          <p:cNvPr id="32" name="Holder 4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46965"/>
          </a:xfrm>
        </p:spPr>
        <p:txBody>
          <a:bodyPr/>
          <a:lstStyle/>
          <a:p>
            <a:pPr marL="25400">
              <a:lnSpc>
                <a:spcPts val="1240"/>
              </a:lnSpc>
              <a:defRPr lang="ko-KR" altLang="en-US"/>
            </a:pPr>
            <a:fld id="{81D60167-4931-47E6-BA6A-407CBD079E47}" type="slidenum">
              <a:rPr lang="en-US"/>
              <a:pPr marL="25400">
                <a:lnSpc>
                  <a:spcPts val="1240"/>
                </a:lnSpc>
                <a:defRPr lang="ko-KR" altLang="en-US"/>
              </a:pPr>
              <a:t>9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7521" y="584683"/>
            <a:ext cx="5690369" cy="3975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/>
              <a:t>함수</a:t>
            </a:r>
            <a:endParaRPr lang="en-US" altLang="ko-KR"/>
          </a:p>
          <a:p>
            <a:pPr marL="257040" indent="-257040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BLK_to_MOL(self, BLK, item, date_idx)</a:t>
            </a:r>
            <a:r>
              <a:rPr lang="ko-KR" altLang="en-US" sz="1000">
                <a:solidFill>
                  <a:srgbClr val="FF0000"/>
                </a:solidFill>
              </a:rPr>
              <a:t> </a:t>
            </a:r>
            <a:br>
              <a:rPr lang="ko-KR" altLang="en-US" sz="1000">
                <a:solidFill>
                  <a:srgbClr val="FF0000"/>
                </a:solidFill>
              </a:rPr>
            </a:br>
            <a:r>
              <a:rPr lang="ko-KR" altLang="en-US" sz="1000">
                <a:solidFill>
                  <a:srgbClr val="FF0000"/>
                </a:solidFill>
              </a:rPr>
              <a:t>	: 특정 아이템의 특정 시점의 부족한 BLK 수량을 input으로 받아 MOL_output을 return</a:t>
            </a:r>
          </a:p>
          <a:p>
            <a:pPr marL="257040" indent="-257040" algn="l" defTabSz="885826" eaLnBrk="1" latinLnBrk="1" hangingPunct="1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MOL</a:t>
            </a:r>
            <a:r>
              <a:rPr lang="ko-KR" altLang="en-US" sz="1500"/>
              <a:t>_</a:t>
            </a:r>
            <a:r>
              <a:rPr lang="en-US" altLang="ko-KR" sz="1500"/>
              <a:t>to_BLK(self, MOL_output, item, date_idx)</a:t>
            </a:r>
            <a:b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</a:b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	: 특정 아이템의 특정 시점의 MOL_output을 받아 생산된 BLK 수량을 return</a:t>
            </a:r>
          </a:p>
          <a:p>
            <a:pPr marL="257040" indent="-257040" algn="l" defTabSz="858145" eaLnBrk="1" latinLnBrk="1" hangingPunct="1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F(self, x, a)</a:t>
            </a:r>
            <a:r>
              <a:rPr lang="ko-KR" altLang="en-US" sz="1500"/>
              <a:t> 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: 평가식에서 주어진 함수</a:t>
            </a:r>
          </a:p>
          <a:p>
            <a:pPr marL="257040" indent="-257040" algn="l" defTabSz="858145" eaLnBrk="1" latinLnBrk="1" hangingPunct="1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cal_score(self, over_prod)</a:t>
            </a:r>
            <a:b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</a:b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	 : 전체 기간의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over_prod(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생산 초과/부족분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)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를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input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으로 받아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score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를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return</a:t>
            </a:r>
          </a:p>
          <a:p>
            <a:pPr marL="257040" indent="-257040" algn="l" defTabSz="805350" eaLnBrk="1" latinLnBrk="1" hangingPunct="1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initialize_over_prod(self)</a:t>
            </a:r>
            <a:b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</a:b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	 : 초기 상태의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submission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에 초기 재고(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stock)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를 반영해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over_prod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와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score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를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return</a:t>
            </a:r>
          </a:p>
          <a:p>
            <a:pPr marL="257040" indent="-257040" algn="l" defTabSz="805350" eaLnBrk="1" latinLnBrk="1" hangingPunct="1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/>
              <a:t>optimizer(self, submission)</a:t>
            </a:r>
            <a:b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</a:b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	 :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Event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가 정해진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submission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을 받아 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MOL_A, MOL_B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를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update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.</a:t>
            </a:r>
            <a:b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</a:b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	   =&gt;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submission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over_prod, score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를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return</a:t>
            </a:r>
          </a:p>
          <a:p>
            <a:pPr marL="257040" indent="-257040" algn="l" defTabSz="780184" eaLnBrk="1" latinLnBrk="1" hangingPunct="1">
              <a:lnSpc>
                <a:spcPct val="130000"/>
              </a:lnSpc>
              <a:buFont typeface="Arial"/>
              <a:buChar char="•"/>
              <a:defRPr lang="ko-KR" altLang="en-US"/>
            </a:pPr>
            <a:r>
              <a:rPr lang="en-US" altLang="ko-KR" sz="1500" b="0" i="0" u="none" kern="1200">
                <a:solidFill>
                  <a:srgbClr val="000000"/>
                </a:solidFill>
                <a:latin typeface="Calibri"/>
                <a:ea typeface="맑은 고딕"/>
              </a:rPr>
              <a:t>get_score(self, submission) </a:t>
            </a:r>
            <a:b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</a:b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	 :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submission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을 받아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score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를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return 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=&gt;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env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에서 </a:t>
            </a:r>
            <a:r>
              <a:rPr lang="en-US" altLang="ko-KR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reward</a:t>
            </a:r>
            <a:r>
              <a:rPr lang="ko-KR" altLang="en-US" sz="1000" b="0" i="0" u="none" kern="120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계산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51520" y="3356992"/>
            <a:ext cx="4464496" cy="7200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824028" y="3354886"/>
            <a:ext cx="1734886" cy="75819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b="1"/>
              <a:t>← 핵심!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100" b="1"/>
              <a:t>(나머지 함수들은 부수적)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1758</Words>
  <Application>Microsoft Office PowerPoint</Application>
  <PresentationFormat>사용자 지정</PresentationFormat>
  <Paragraphs>298</Paragraphs>
  <Slides>40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Office Theme</vt:lpstr>
      <vt:lpstr>LG AI 해커톤: 블록 장난감 제조 공정 최적화 AI 경진대회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최 상혁</cp:lastModifiedBy>
  <cp:revision>84</cp:revision>
  <dcterms:created xsi:type="dcterms:W3CDTF">2019-11-05T08:15:17Z</dcterms:created>
  <dcterms:modified xsi:type="dcterms:W3CDTF">2020-07-03T12:15:03Z</dcterms:modified>
</cp:coreProperties>
</file>